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 id="2147483670" r:id="rId5"/>
  </p:sldMasterIdLst>
  <p:notesMasterIdLst>
    <p:notesMasterId r:id="rId33"/>
  </p:notesMasterIdLst>
  <p:handoutMasterIdLst>
    <p:handoutMasterId r:id="rId34"/>
  </p:handoutMasterIdLst>
  <p:sldIdLst>
    <p:sldId id="298" r:id="rId6"/>
    <p:sldId id="323" r:id="rId7"/>
    <p:sldId id="317" r:id="rId8"/>
    <p:sldId id="321" r:id="rId9"/>
    <p:sldId id="320" r:id="rId10"/>
    <p:sldId id="337" r:id="rId11"/>
    <p:sldId id="316" r:id="rId12"/>
    <p:sldId id="348" r:id="rId13"/>
    <p:sldId id="344" r:id="rId14"/>
    <p:sldId id="343" r:id="rId15"/>
    <p:sldId id="342" r:id="rId16"/>
    <p:sldId id="340" r:id="rId17"/>
    <p:sldId id="339" r:id="rId18"/>
    <p:sldId id="338" r:id="rId19"/>
    <p:sldId id="326" r:id="rId20"/>
    <p:sldId id="333" r:id="rId21"/>
    <p:sldId id="334" r:id="rId22"/>
    <p:sldId id="329" r:id="rId23"/>
    <p:sldId id="330" r:id="rId24"/>
    <p:sldId id="331" r:id="rId25"/>
    <p:sldId id="332" r:id="rId26"/>
    <p:sldId id="346" r:id="rId27"/>
    <p:sldId id="335" r:id="rId28"/>
    <p:sldId id="327" r:id="rId29"/>
    <p:sldId id="328" r:id="rId30"/>
    <p:sldId id="341" r:id="rId31"/>
    <p:sldId id="349" r:id="rId32"/>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00925154-E517-41F2-86D3-E6B92F1D6B09}">
          <p14:sldIdLst/>
        </p14:section>
        <p14:section name="Vortrag" id="{63D8CC37-5DC1-488F-A499-7346FD9A62C8}">
          <p14:sldIdLst>
            <p14:sldId id="298"/>
            <p14:sldId id="323"/>
            <p14:sldId id="317"/>
            <p14:sldId id="321"/>
            <p14:sldId id="320"/>
            <p14:sldId id="337"/>
            <p14:sldId id="316"/>
            <p14:sldId id="348"/>
            <p14:sldId id="344"/>
            <p14:sldId id="343"/>
            <p14:sldId id="342"/>
            <p14:sldId id="340"/>
            <p14:sldId id="339"/>
            <p14:sldId id="338"/>
            <p14:sldId id="326"/>
            <p14:sldId id="333"/>
            <p14:sldId id="334"/>
            <p14:sldId id="329"/>
            <p14:sldId id="330"/>
            <p14:sldId id="331"/>
            <p14:sldId id="332"/>
            <p14:sldId id="346"/>
            <p14:sldId id="335"/>
            <p14:sldId id="327"/>
            <p14:sldId id="328"/>
            <p14:sldId id="341"/>
            <p14:sldId id="34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보통 스타일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D5ABB26-0587-4C30-8999-92F81FD0307C}" styleName="스타일 없음, 눈금 없음">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밝은 스타일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E8034E78-7F5D-4C2E-B375-FC64B27BC917}" styleName="어두운 스타일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811" autoAdjust="0"/>
  </p:normalViewPr>
  <p:slideViewPr>
    <p:cSldViewPr snapToGrid="0">
      <p:cViewPr varScale="1">
        <p:scale>
          <a:sx n="133" d="100"/>
          <a:sy n="133" d="100"/>
        </p:scale>
        <p:origin x="1254" y="11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3E22D0-69DB-4AD2-BFDB-B6B0697DB30B}" type="datetimeFigureOut">
              <a:rPr lang="de-DE" smtClean="0"/>
              <a:t>17.03.2023</a:t>
            </a:fld>
            <a:endParaRPr lang="de-DE"/>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62C47E-A6F7-498A-BC00-873284D75D54}" type="slidenum">
              <a:rPr lang="de-DE" smtClean="0"/>
              <a:t>‹Nr.›</a:t>
            </a:fld>
            <a:endParaRPr lang="de-DE"/>
          </a:p>
        </p:txBody>
      </p:sp>
    </p:spTree>
    <p:extLst>
      <p:ext uri="{BB962C8B-B14F-4D97-AF65-F5344CB8AC3E}">
        <p14:creationId xmlns:p14="http://schemas.microsoft.com/office/powerpoint/2010/main" val="3166854578"/>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sv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sv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D0A2B6-884F-47F1-97D4-56FF4241B1BC}" type="datetimeFigureOut">
              <a:rPr lang="de-DE" smtClean="0"/>
              <a:t>17.03.2023</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FF654A-7554-4E4B-9F02-6F44B6EE5359}" type="slidenum">
              <a:rPr lang="de-DE" smtClean="0"/>
              <a:t>‹Nr.›</a:t>
            </a:fld>
            <a:endParaRPr lang="de-DE"/>
          </a:p>
        </p:txBody>
      </p:sp>
    </p:spTree>
    <p:extLst>
      <p:ext uri="{BB962C8B-B14F-4D97-AF65-F5344CB8AC3E}">
        <p14:creationId xmlns:p14="http://schemas.microsoft.com/office/powerpoint/2010/main" val="8734816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1</a:t>
            </a:fld>
            <a:endParaRPr lang="de-DE"/>
          </a:p>
        </p:txBody>
      </p:sp>
    </p:spTree>
    <p:extLst>
      <p:ext uri="{BB962C8B-B14F-4D97-AF65-F5344CB8AC3E}">
        <p14:creationId xmlns:p14="http://schemas.microsoft.com/office/powerpoint/2010/main" val="32340251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0DFF654A-7554-4E4B-9F02-6F44B6EE5359}" type="slidenum">
              <a:rPr lang="de-DE" smtClean="0"/>
              <a:t>11</a:t>
            </a:fld>
            <a:endParaRPr lang="de-DE"/>
          </a:p>
        </p:txBody>
      </p:sp>
    </p:spTree>
    <p:extLst>
      <p:ext uri="{BB962C8B-B14F-4D97-AF65-F5344CB8AC3E}">
        <p14:creationId xmlns:p14="http://schemas.microsoft.com/office/powerpoint/2010/main" val="33032999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fld id="{0DFF654A-7554-4E4B-9F02-6F44B6EE5359}" type="slidenum">
              <a:rPr lang="de-DE" smtClean="0"/>
              <a:t>12</a:t>
            </a:fld>
            <a:endParaRPr lang="de-DE"/>
          </a:p>
        </p:txBody>
      </p:sp>
    </p:spTree>
    <p:extLst>
      <p:ext uri="{BB962C8B-B14F-4D97-AF65-F5344CB8AC3E}">
        <p14:creationId xmlns:p14="http://schemas.microsoft.com/office/powerpoint/2010/main" val="1665577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a:ea typeface="맑은 고딕"/>
              <a:cs typeface="Calibri"/>
            </a:endParaRPr>
          </a:p>
        </p:txBody>
      </p:sp>
      <p:sp>
        <p:nvSpPr>
          <p:cNvPr id="4" name="슬라이드 번호 개체 틀 3"/>
          <p:cNvSpPr>
            <a:spLocks noGrp="1"/>
          </p:cNvSpPr>
          <p:nvPr>
            <p:ph type="sldNum" sz="quarter" idx="5"/>
          </p:nvPr>
        </p:nvSpPr>
        <p:spPr/>
        <p:txBody>
          <a:bodyPr/>
          <a:lstStyle/>
          <a:p>
            <a:fld id="{0DFF654A-7554-4E4B-9F02-6F44B6EE5359}" type="slidenum">
              <a:rPr lang="de-DE" smtClean="0"/>
              <a:t>18</a:t>
            </a:fld>
            <a:endParaRPr lang="de-DE"/>
          </a:p>
        </p:txBody>
      </p:sp>
    </p:spTree>
    <p:extLst>
      <p:ext uri="{BB962C8B-B14F-4D97-AF65-F5344CB8AC3E}">
        <p14:creationId xmlns:p14="http://schemas.microsoft.com/office/powerpoint/2010/main" val="1057195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a:ea typeface="맑은 고딕" panose="020B0503020000020004" pitchFamily="34" charset="-127"/>
              <a:cs typeface="Calibri" panose="020F0502020204030204"/>
            </a:endParaRPr>
          </a:p>
        </p:txBody>
      </p:sp>
      <p:sp>
        <p:nvSpPr>
          <p:cNvPr id="4" name="슬라이드 번호 개체 틀 3"/>
          <p:cNvSpPr>
            <a:spLocks noGrp="1"/>
          </p:cNvSpPr>
          <p:nvPr>
            <p:ph type="sldNum" sz="quarter" idx="5"/>
          </p:nvPr>
        </p:nvSpPr>
        <p:spPr/>
        <p:txBody>
          <a:bodyPr/>
          <a:lstStyle/>
          <a:p>
            <a:fld id="{0DFF654A-7554-4E4B-9F02-6F44B6EE5359}" type="slidenum">
              <a:rPr lang="de-DE" smtClean="0"/>
              <a:t>19</a:t>
            </a:fld>
            <a:endParaRPr lang="de-DE"/>
          </a:p>
        </p:txBody>
      </p:sp>
    </p:spTree>
    <p:extLst>
      <p:ext uri="{BB962C8B-B14F-4D97-AF65-F5344CB8AC3E}">
        <p14:creationId xmlns:p14="http://schemas.microsoft.com/office/powerpoint/2010/main" val="21881315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a:ea typeface="맑은 고딕"/>
              <a:cs typeface="Calibri"/>
            </a:endParaRPr>
          </a:p>
        </p:txBody>
      </p:sp>
      <p:sp>
        <p:nvSpPr>
          <p:cNvPr id="4" name="슬라이드 번호 개체 틀 3"/>
          <p:cNvSpPr>
            <a:spLocks noGrp="1"/>
          </p:cNvSpPr>
          <p:nvPr>
            <p:ph type="sldNum" sz="quarter" idx="5"/>
          </p:nvPr>
        </p:nvSpPr>
        <p:spPr/>
        <p:txBody>
          <a:bodyPr/>
          <a:lstStyle/>
          <a:p>
            <a:fld id="{0DFF654A-7554-4E4B-9F02-6F44B6EE5359}" type="slidenum">
              <a:rPr lang="de-DE" smtClean="0"/>
              <a:t>24</a:t>
            </a:fld>
            <a:endParaRPr lang="de-DE"/>
          </a:p>
        </p:txBody>
      </p:sp>
    </p:spTree>
    <p:extLst>
      <p:ext uri="{BB962C8B-B14F-4D97-AF65-F5344CB8AC3E}">
        <p14:creationId xmlns:p14="http://schemas.microsoft.com/office/powerpoint/2010/main" val="3084960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0DFF654A-7554-4E4B-9F02-6F44B6EE5359}" type="slidenum">
              <a:rPr lang="de-DE" smtClean="0"/>
              <a:t>2</a:t>
            </a:fld>
            <a:endParaRPr lang="de-DE"/>
          </a:p>
        </p:txBody>
      </p:sp>
    </p:spTree>
    <p:extLst>
      <p:ext uri="{BB962C8B-B14F-4D97-AF65-F5344CB8AC3E}">
        <p14:creationId xmlns:p14="http://schemas.microsoft.com/office/powerpoint/2010/main" val="510576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en-US" dirty="0"/>
          </a:p>
        </p:txBody>
      </p:sp>
      <p:sp>
        <p:nvSpPr>
          <p:cNvPr id="4" name="Foliennummernplatzhalter 3"/>
          <p:cNvSpPr>
            <a:spLocks noGrp="1"/>
          </p:cNvSpPr>
          <p:nvPr>
            <p:ph type="sldNum" sz="quarter" idx="5"/>
          </p:nvPr>
        </p:nvSpPr>
        <p:spPr/>
        <p:txBody>
          <a:bodyPr/>
          <a:lstStyle/>
          <a:p>
            <a:fld id="{0DFF654A-7554-4E4B-9F02-6F44B6EE5359}" type="slidenum">
              <a:rPr lang="de-DE" smtClean="0"/>
              <a:t>3</a:t>
            </a:fld>
            <a:endParaRPr lang="de-DE"/>
          </a:p>
        </p:txBody>
      </p:sp>
    </p:spTree>
    <p:extLst>
      <p:ext uri="{BB962C8B-B14F-4D97-AF65-F5344CB8AC3E}">
        <p14:creationId xmlns:p14="http://schemas.microsoft.com/office/powerpoint/2010/main" val="704290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en-US" dirty="0"/>
          </a:p>
        </p:txBody>
      </p:sp>
      <p:sp>
        <p:nvSpPr>
          <p:cNvPr id="4" name="Foliennummernplatzhalter 3"/>
          <p:cNvSpPr>
            <a:spLocks noGrp="1"/>
          </p:cNvSpPr>
          <p:nvPr>
            <p:ph type="sldNum" sz="quarter" idx="5"/>
          </p:nvPr>
        </p:nvSpPr>
        <p:spPr/>
        <p:txBody>
          <a:bodyPr/>
          <a:lstStyle/>
          <a:p>
            <a:fld id="{0DFF654A-7554-4E4B-9F02-6F44B6EE5359}" type="slidenum">
              <a:rPr lang="de-DE" smtClean="0"/>
              <a:t>4</a:t>
            </a:fld>
            <a:endParaRPr lang="de-DE"/>
          </a:p>
        </p:txBody>
      </p:sp>
    </p:spTree>
    <p:extLst>
      <p:ext uri="{BB962C8B-B14F-4D97-AF65-F5344CB8AC3E}">
        <p14:creationId xmlns:p14="http://schemas.microsoft.com/office/powerpoint/2010/main" val="1231408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0DFF654A-7554-4E4B-9F02-6F44B6EE5359}" type="slidenum">
              <a:rPr lang="de-DE" smtClean="0"/>
              <a:t>5</a:t>
            </a:fld>
            <a:endParaRPr lang="de-DE"/>
          </a:p>
        </p:txBody>
      </p:sp>
    </p:spTree>
    <p:extLst>
      <p:ext uri="{BB962C8B-B14F-4D97-AF65-F5344CB8AC3E}">
        <p14:creationId xmlns:p14="http://schemas.microsoft.com/office/powerpoint/2010/main" val="10228485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en-US" dirty="0"/>
          </a:p>
        </p:txBody>
      </p:sp>
      <p:sp>
        <p:nvSpPr>
          <p:cNvPr id="4" name="Foliennummernplatzhalter 3"/>
          <p:cNvSpPr>
            <a:spLocks noGrp="1"/>
          </p:cNvSpPr>
          <p:nvPr>
            <p:ph type="sldNum" sz="quarter" idx="5"/>
          </p:nvPr>
        </p:nvSpPr>
        <p:spPr/>
        <p:txBody>
          <a:bodyPr/>
          <a:lstStyle/>
          <a:p>
            <a:fld id="{0DFF654A-7554-4E4B-9F02-6F44B6EE5359}" type="slidenum">
              <a:rPr lang="de-DE" smtClean="0"/>
              <a:t>6</a:t>
            </a:fld>
            <a:endParaRPr lang="de-DE"/>
          </a:p>
        </p:txBody>
      </p:sp>
    </p:spTree>
    <p:extLst>
      <p:ext uri="{BB962C8B-B14F-4D97-AF65-F5344CB8AC3E}">
        <p14:creationId xmlns:p14="http://schemas.microsoft.com/office/powerpoint/2010/main" val="505986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en-US" dirty="0"/>
          </a:p>
        </p:txBody>
      </p:sp>
      <p:sp>
        <p:nvSpPr>
          <p:cNvPr id="4" name="Foliennummernplatzhalter 3"/>
          <p:cNvSpPr>
            <a:spLocks noGrp="1"/>
          </p:cNvSpPr>
          <p:nvPr>
            <p:ph type="sldNum" sz="quarter" idx="5"/>
          </p:nvPr>
        </p:nvSpPr>
        <p:spPr/>
        <p:txBody>
          <a:bodyPr/>
          <a:lstStyle/>
          <a:p>
            <a:fld id="{0DFF654A-7554-4E4B-9F02-6F44B6EE5359}" type="slidenum">
              <a:rPr lang="de-DE" smtClean="0"/>
              <a:t>7</a:t>
            </a:fld>
            <a:endParaRPr lang="de-DE"/>
          </a:p>
        </p:txBody>
      </p:sp>
    </p:spTree>
    <p:extLst>
      <p:ext uri="{BB962C8B-B14F-4D97-AF65-F5344CB8AC3E}">
        <p14:creationId xmlns:p14="http://schemas.microsoft.com/office/powerpoint/2010/main" val="23732075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Calibri,Sans-Serif"/>
              <a:buChar char="-"/>
            </a:pPr>
            <a:endParaRPr lang="de-DE"/>
          </a:p>
        </p:txBody>
      </p:sp>
      <p:sp>
        <p:nvSpPr>
          <p:cNvPr id="4" name="Foliennummernplatzhalter 3"/>
          <p:cNvSpPr>
            <a:spLocks noGrp="1"/>
          </p:cNvSpPr>
          <p:nvPr>
            <p:ph type="sldNum" sz="quarter" idx="5"/>
          </p:nvPr>
        </p:nvSpPr>
        <p:spPr/>
        <p:txBody>
          <a:bodyPr/>
          <a:lstStyle/>
          <a:p>
            <a:fld id="{0DFF654A-7554-4E4B-9F02-6F44B6EE5359}" type="slidenum">
              <a:rPr lang="de-DE" smtClean="0"/>
              <a:t>8</a:t>
            </a:fld>
            <a:endParaRPr lang="de-DE"/>
          </a:p>
        </p:txBody>
      </p:sp>
    </p:spTree>
    <p:extLst>
      <p:ext uri="{BB962C8B-B14F-4D97-AF65-F5344CB8AC3E}">
        <p14:creationId xmlns:p14="http://schemas.microsoft.com/office/powerpoint/2010/main" val="38974384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err="1"/>
          </a:p>
        </p:txBody>
      </p:sp>
      <p:sp>
        <p:nvSpPr>
          <p:cNvPr id="4" name="Foliennummernplatzhalter 3"/>
          <p:cNvSpPr>
            <a:spLocks noGrp="1"/>
          </p:cNvSpPr>
          <p:nvPr>
            <p:ph type="sldNum" sz="quarter" idx="5"/>
          </p:nvPr>
        </p:nvSpPr>
        <p:spPr/>
        <p:txBody>
          <a:bodyPr/>
          <a:lstStyle/>
          <a:p>
            <a:fld id="{0DFF654A-7554-4E4B-9F02-6F44B6EE5359}" type="slidenum">
              <a:rPr lang="de-DE" smtClean="0"/>
              <a:t>9</a:t>
            </a:fld>
            <a:endParaRPr lang="de-DE"/>
          </a:p>
        </p:txBody>
      </p:sp>
    </p:spTree>
    <p:extLst>
      <p:ext uri="{BB962C8B-B14F-4D97-AF65-F5344CB8AC3E}">
        <p14:creationId xmlns:p14="http://schemas.microsoft.com/office/powerpoint/2010/main" val="1452704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de-DE" noProof="0"/>
              <a:t>Mastertitelformat bearbeiten</a:t>
            </a:r>
          </a:p>
        </p:txBody>
      </p:sp>
      <p:sp>
        <p:nvSpPr>
          <p:cNvPr id="3" name="Untertitel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de-DE" noProof="0"/>
              <a:t>Master-Untertitelformat bearbeiten</a:t>
            </a:r>
          </a:p>
        </p:txBody>
      </p:sp>
      <p:cxnSp>
        <p:nvCxnSpPr>
          <p:cNvPr id="9" name="Gerader Verbinde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umsplatzhalter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6A53FAFE-A8FF-49BF-8B95-C1A5C14FF84D}" type="datetime1">
              <a:rPr lang="de-DE" noProof="0" smtClean="0"/>
              <a:t>17.03.2023</a:t>
            </a:fld>
            <a:endParaRPr lang="de-DE" noProof="0"/>
          </a:p>
        </p:txBody>
      </p:sp>
      <p:sp>
        <p:nvSpPr>
          <p:cNvPr id="5" name="Fußzeilenplatzhalt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de-DE" noProof="0"/>
          </a:p>
        </p:txBody>
      </p:sp>
      <p:sp>
        <p:nvSpPr>
          <p:cNvPr id="6" name="Foliennummernplatzhalt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262343750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de-DE" noProof="0"/>
              <a:t>Mastertitelformat bearbeiten</a:t>
            </a:r>
          </a:p>
        </p:txBody>
      </p:sp>
      <p:sp>
        <p:nvSpPr>
          <p:cNvPr id="3" name="Untertitel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de-DE" noProof="0"/>
              <a:t>Master-Untertitelformat bearbeiten</a:t>
            </a:r>
          </a:p>
        </p:txBody>
      </p:sp>
      <p:cxnSp>
        <p:nvCxnSpPr>
          <p:cNvPr id="9" name="Gerader Verbinde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umsplatzhalter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6A53FAFE-A8FF-49BF-8B95-C1A5C14FF84D}" type="datetime1">
              <a:rPr lang="de-DE" noProof="0" smtClean="0"/>
              <a:t>17.03.2023</a:t>
            </a:fld>
            <a:endParaRPr lang="de-DE" noProof="0"/>
          </a:p>
        </p:txBody>
      </p:sp>
      <p:sp>
        <p:nvSpPr>
          <p:cNvPr id="5" name="Fußzeilenplatzhalt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de-DE" noProof="0"/>
          </a:p>
        </p:txBody>
      </p:sp>
      <p:sp>
        <p:nvSpPr>
          <p:cNvPr id="6" name="Foliennummernplatzhalt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262343750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p>
        </p:txBody>
      </p:sp>
      <p:sp>
        <p:nvSpPr>
          <p:cNvPr id="3" name="Inhaltsplatzhalter 2"/>
          <p:cNvSpPr>
            <a:spLocks noGrp="1"/>
          </p:cNvSpPr>
          <p:nvPr>
            <p:ph idx="1"/>
          </p:nvPr>
        </p:nvSpPr>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7" name="Datumsplatzhalter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A5DA952A-262B-4C09-82C5-587247F1B81B}" type="datetime1">
              <a:rPr lang="de-DE" noProof="0" smtClean="0"/>
              <a:t>17.03.2023</a:t>
            </a:fld>
            <a:endParaRPr lang="de-DE" noProof="0"/>
          </a:p>
        </p:txBody>
      </p:sp>
      <p:sp>
        <p:nvSpPr>
          <p:cNvPr id="8" name="Fußzeilenplatzhalt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de-DE" noProof="0"/>
          </a:p>
        </p:txBody>
      </p:sp>
      <p:sp>
        <p:nvSpPr>
          <p:cNvPr id="9" name="Foliennummernplatzhalt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254046596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solidFill>
          <a:schemeClr val="bg1"/>
        </a:solidFill>
        <a:effectLst/>
      </p:bgPr>
    </p:bg>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de-DE" noProof="0"/>
              <a:t>Mastertitelformat bearbeiten</a:t>
            </a:r>
          </a:p>
        </p:txBody>
      </p:sp>
      <p:sp>
        <p:nvSpPr>
          <p:cNvPr id="3" name="Textplatzhalter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noProof="0"/>
              <a:t>Mastertextformat bearbeiten</a:t>
            </a:r>
          </a:p>
        </p:txBody>
      </p:sp>
      <p:cxnSp>
        <p:nvCxnSpPr>
          <p:cNvPr id="9" name="Gerader Verbinde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umsplatzhalter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CF005D64-4B99-448C-A713-09FA5439052A}" type="datetime1">
              <a:rPr lang="de-DE" noProof="0" smtClean="0"/>
              <a:t>17.03.2023</a:t>
            </a:fld>
            <a:endParaRPr lang="de-DE" noProof="0"/>
          </a:p>
        </p:txBody>
      </p:sp>
      <p:sp>
        <p:nvSpPr>
          <p:cNvPr id="8" name="Fußzeilenplatzhalt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de-DE" noProof="0"/>
          </a:p>
        </p:txBody>
      </p:sp>
      <p:sp>
        <p:nvSpPr>
          <p:cNvPr id="11" name="Foliennummernplatzhalt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76278354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el 7"/>
          <p:cNvSpPr>
            <a:spLocks noGrp="1"/>
          </p:cNvSpPr>
          <p:nvPr>
            <p:ph type="title"/>
          </p:nvPr>
        </p:nvSpPr>
        <p:spPr>
          <a:xfrm>
            <a:off x="1097280" y="286603"/>
            <a:ext cx="10058400" cy="1450757"/>
          </a:xfrm>
        </p:spPr>
        <p:txBody>
          <a:bodyPr rtlCol="0"/>
          <a:lstStyle/>
          <a:p>
            <a:pPr rtl="0"/>
            <a:r>
              <a:rPr lang="de-DE" noProof="0"/>
              <a:t>Mastertitelformat bearbeiten</a:t>
            </a:r>
          </a:p>
        </p:txBody>
      </p:sp>
      <p:sp>
        <p:nvSpPr>
          <p:cNvPr id="3" name="Inhaltsplatzhalter 2"/>
          <p:cNvSpPr>
            <a:spLocks noGrp="1"/>
          </p:cNvSpPr>
          <p:nvPr>
            <p:ph sz="half" idx="1"/>
          </p:nvPr>
        </p:nvSpPr>
        <p:spPr>
          <a:xfrm>
            <a:off x="1097280" y="2120900"/>
            <a:ext cx="4639736" cy="3748193"/>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Inhaltsplatzhalter 3"/>
          <p:cNvSpPr>
            <a:spLocks noGrp="1"/>
          </p:cNvSpPr>
          <p:nvPr>
            <p:ph sz="half" idx="2"/>
          </p:nvPr>
        </p:nvSpPr>
        <p:spPr>
          <a:xfrm>
            <a:off x="6515944" y="2120900"/>
            <a:ext cx="4639736" cy="3748194"/>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2" name="Datumsplatzhalter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6229FE05-7231-43BE-B847-3AFA4A19CBAA}" type="datetime1">
              <a:rPr lang="de-DE" noProof="0" smtClean="0"/>
              <a:t>17.03.2023</a:t>
            </a:fld>
            <a:endParaRPr lang="de-DE" noProof="0"/>
          </a:p>
        </p:txBody>
      </p:sp>
      <p:sp>
        <p:nvSpPr>
          <p:cNvPr id="9" name="Fußzeilenplatzhalt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de-DE" noProof="0"/>
          </a:p>
        </p:txBody>
      </p:sp>
      <p:sp>
        <p:nvSpPr>
          <p:cNvPr id="10" name="Foliennummernplatzhalt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588359594"/>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el 9"/>
          <p:cNvSpPr>
            <a:spLocks noGrp="1"/>
          </p:cNvSpPr>
          <p:nvPr>
            <p:ph type="title"/>
          </p:nvPr>
        </p:nvSpPr>
        <p:spPr>
          <a:xfrm>
            <a:off x="1097280" y="286603"/>
            <a:ext cx="10058400" cy="1450757"/>
          </a:xfrm>
        </p:spPr>
        <p:txBody>
          <a:bodyPr rtlCol="0"/>
          <a:lstStyle/>
          <a:p>
            <a:pPr rtl="0"/>
            <a:r>
              <a:rPr lang="de-DE" noProof="0"/>
              <a:t>Mastertitelformat bearbeiten</a:t>
            </a:r>
          </a:p>
        </p:txBody>
      </p:sp>
      <p:sp>
        <p:nvSpPr>
          <p:cNvPr id="3" name="Textplatzhalter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4" name="Inhaltsplatzhalter 3"/>
          <p:cNvSpPr>
            <a:spLocks noGrp="1"/>
          </p:cNvSpPr>
          <p:nvPr>
            <p:ph sz="half" idx="2"/>
          </p:nvPr>
        </p:nvSpPr>
        <p:spPr>
          <a:xfrm>
            <a:off x="1097280" y="2958274"/>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Textplatzhalter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6" name="Inhaltsplatzhalter 5"/>
          <p:cNvSpPr>
            <a:spLocks noGrp="1"/>
          </p:cNvSpPr>
          <p:nvPr>
            <p:ph sz="quarter" idx="4"/>
          </p:nvPr>
        </p:nvSpPr>
        <p:spPr>
          <a:xfrm>
            <a:off x="6515944" y="2958273"/>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2" name="Datumsplatzhalter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5B53D26F-6680-425F-97AB-0E8697BD65E2}" type="datetime1">
              <a:rPr lang="de-DE" noProof="0" smtClean="0"/>
              <a:t>17.03.2023</a:t>
            </a:fld>
            <a:endParaRPr lang="de-DE" noProof="0"/>
          </a:p>
        </p:txBody>
      </p:sp>
      <p:sp>
        <p:nvSpPr>
          <p:cNvPr id="11" name="Fußzeilenplatzhalt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de-DE" noProof="0"/>
          </a:p>
        </p:txBody>
      </p:sp>
      <p:sp>
        <p:nvSpPr>
          <p:cNvPr id="12" name="Foliennummernplatzhalt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1963925727"/>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p>
        </p:txBody>
      </p:sp>
      <p:sp>
        <p:nvSpPr>
          <p:cNvPr id="6" name="Datumsplatzhalter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5DA3ECD2-F655-4F1D-98E0-52599BF52BCA}" type="datetime1">
              <a:rPr lang="de-DE" noProof="0" smtClean="0"/>
              <a:t>17.03.2023</a:t>
            </a:fld>
            <a:endParaRPr lang="de-DE" noProof="0"/>
          </a:p>
        </p:txBody>
      </p:sp>
      <p:sp>
        <p:nvSpPr>
          <p:cNvPr id="7" name="Fußzeilenplatzhalt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de-DE" noProof="0"/>
          </a:p>
        </p:txBody>
      </p:sp>
      <p:sp>
        <p:nvSpPr>
          <p:cNvPr id="8" name="Foliennummernplatzhalt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426854339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umsplatzhalt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B48DB74F-2903-429A-9E94-EB396A414E9D}" type="datetime1">
              <a:rPr lang="de-DE" noProof="0" smtClean="0"/>
              <a:t>17.03.2023</a:t>
            </a:fld>
            <a:endParaRPr lang="de-DE" noProof="0"/>
          </a:p>
        </p:txBody>
      </p:sp>
      <p:sp>
        <p:nvSpPr>
          <p:cNvPr id="3" name="Fußzeilenplatzhalt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de-DE" noProof="0"/>
          </a:p>
        </p:txBody>
      </p:sp>
      <p:sp>
        <p:nvSpPr>
          <p:cNvPr id="4" name="Foliennummernplatzhalt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133393754"/>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de-DE" noProof="0"/>
              <a:t>Mastertitelformat bearbeiten</a:t>
            </a:r>
          </a:p>
        </p:txBody>
      </p:sp>
      <p:sp>
        <p:nvSpPr>
          <p:cNvPr id="3" name="Inhaltsplatzhalter 2"/>
          <p:cNvSpPr>
            <a:spLocks noGrp="1"/>
          </p:cNvSpPr>
          <p:nvPr>
            <p:ph idx="1"/>
          </p:nvPr>
        </p:nvSpPr>
        <p:spPr>
          <a:xfrm>
            <a:off x="5458984" y="812799"/>
            <a:ext cx="5928344" cy="5294757"/>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Textplatzhalter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a:xfrm>
            <a:off x="643464" y="6446520"/>
            <a:ext cx="3517568" cy="365125"/>
          </a:xfrm>
        </p:spPr>
        <p:txBody>
          <a:bodyPr rtlCol="0"/>
          <a:lstStyle>
            <a:lvl1pPr algn="l">
              <a:defRPr/>
            </a:lvl1pPr>
          </a:lstStyle>
          <a:p>
            <a:pPr rtl="0"/>
            <a:fld id="{CFA574F0-4503-424B-A28D-924B84ECEA2A}" type="datetime1">
              <a:rPr lang="de-DE" noProof="0" smtClean="0"/>
              <a:t>17.03.2023</a:t>
            </a:fld>
            <a:endParaRPr lang="de-DE" noProof="0"/>
          </a:p>
        </p:txBody>
      </p:sp>
      <p:sp>
        <p:nvSpPr>
          <p:cNvPr id="6" name="Fußzeilenplatzhalter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de-DE" noProof="0"/>
          </a:p>
        </p:txBody>
      </p:sp>
      <p:sp>
        <p:nvSpPr>
          <p:cNvPr id="7" name="Foliennummernplatzhalt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de-DE" noProof="0" smtClean="0"/>
              <a:pPr rtl="0"/>
              <a:t>‹Nr.›</a:t>
            </a:fld>
            <a:endParaRPr lang="de-DE" noProof="0"/>
          </a:p>
        </p:txBody>
      </p:sp>
    </p:spTree>
    <p:extLst>
      <p:ext uri="{BB962C8B-B14F-4D97-AF65-F5344CB8AC3E}">
        <p14:creationId xmlns:p14="http://schemas.microsoft.com/office/powerpoint/2010/main" val="3771184421"/>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Bildplatzhalter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Bild durch Klicken auf Symbol hinzufügen</a:t>
            </a:r>
          </a:p>
        </p:txBody>
      </p:sp>
      <p:sp>
        <p:nvSpPr>
          <p:cNvPr id="2" name="Titel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de-DE" noProof="0"/>
              <a:t>Mastertitelformat bearbeiten</a:t>
            </a:r>
          </a:p>
        </p:txBody>
      </p:sp>
      <p:sp>
        <p:nvSpPr>
          <p:cNvPr id="4" name="Textplatzhalter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lvl1pPr>
              <a:defRPr/>
            </a:lvl1pPr>
          </a:lstStyle>
          <a:p>
            <a:pPr rtl="0"/>
            <a:fld id="{93B6CE1F-19FD-43AD-A3FC-53284371392B}" type="datetime1">
              <a:rPr lang="de-DE" noProof="0" smtClean="0"/>
              <a:t>17.03.2023</a:t>
            </a:fld>
            <a:endParaRPr lang="de-DE" noProof="0"/>
          </a:p>
        </p:txBody>
      </p:sp>
      <p:sp>
        <p:nvSpPr>
          <p:cNvPr id="6" name="Fußzeilenplatzhalter 5"/>
          <p:cNvSpPr>
            <a:spLocks noGrp="1"/>
          </p:cNvSpPr>
          <p:nvPr>
            <p:ph type="ftr" sz="quarter" idx="11"/>
          </p:nvPr>
        </p:nvSpPr>
        <p:spPr>
          <a:xfrm>
            <a:off x="1097279" y="6446838"/>
            <a:ext cx="6818262" cy="365125"/>
          </a:xfrm>
        </p:spPr>
        <p:txBody>
          <a:bodyPr rtlCol="0"/>
          <a:lstStyle/>
          <a:p>
            <a:pPr algn="l" rtl="0"/>
            <a:endParaRPr lang="de-DE" noProof="0"/>
          </a:p>
        </p:txBody>
      </p:sp>
      <p:sp>
        <p:nvSpPr>
          <p:cNvPr id="7" name="Foliennummernplatzhalter 6"/>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1201613766"/>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p>
        </p:txBody>
      </p:sp>
      <p:sp>
        <p:nvSpPr>
          <p:cNvPr id="3" name="Inhaltsplatzhalter 2"/>
          <p:cNvSpPr>
            <a:spLocks noGrp="1"/>
          </p:cNvSpPr>
          <p:nvPr>
            <p:ph idx="1"/>
          </p:nvPr>
        </p:nvSpPr>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7" name="Datumsplatzhalter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A5DA952A-262B-4C09-82C5-587247F1B81B}" type="datetime1">
              <a:rPr lang="de-DE" noProof="0" smtClean="0"/>
              <a:t>17.03.2023</a:t>
            </a:fld>
            <a:endParaRPr lang="de-DE" noProof="0"/>
          </a:p>
        </p:txBody>
      </p:sp>
      <p:sp>
        <p:nvSpPr>
          <p:cNvPr id="8" name="Fußzeilenplatzhalt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de-DE" noProof="0"/>
          </a:p>
        </p:txBody>
      </p:sp>
      <p:sp>
        <p:nvSpPr>
          <p:cNvPr id="9" name="Foliennummernplatzhalt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254046596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solidFill>
          <a:schemeClr val="bg1"/>
        </a:solidFill>
        <a:effectLst/>
      </p:bgPr>
    </p:bg>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de-DE" noProof="0"/>
              <a:t>Mastertitelformat bearbeiten</a:t>
            </a:r>
          </a:p>
        </p:txBody>
      </p:sp>
      <p:sp>
        <p:nvSpPr>
          <p:cNvPr id="3" name="Textplatzhalter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noProof="0"/>
              <a:t>Mastertextformat bearbeiten</a:t>
            </a:r>
          </a:p>
        </p:txBody>
      </p:sp>
      <p:cxnSp>
        <p:nvCxnSpPr>
          <p:cNvPr id="9" name="Gerader Verbinde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umsplatzhalter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CF005D64-4B99-448C-A713-09FA5439052A}" type="datetime1">
              <a:rPr lang="de-DE" noProof="0" smtClean="0"/>
              <a:t>17.03.2023</a:t>
            </a:fld>
            <a:endParaRPr lang="de-DE" noProof="0"/>
          </a:p>
        </p:txBody>
      </p:sp>
      <p:sp>
        <p:nvSpPr>
          <p:cNvPr id="8" name="Fußzeilenplatzhalt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de-DE" noProof="0"/>
          </a:p>
        </p:txBody>
      </p:sp>
      <p:sp>
        <p:nvSpPr>
          <p:cNvPr id="11" name="Foliennummernplatzhalt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76278354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el 7"/>
          <p:cNvSpPr>
            <a:spLocks noGrp="1"/>
          </p:cNvSpPr>
          <p:nvPr>
            <p:ph type="title"/>
          </p:nvPr>
        </p:nvSpPr>
        <p:spPr>
          <a:xfrm>
            <a:off x="1097280" y="286603"/>
            <a:ext cx="10058400" cy="1450757"/>
          </a:xfrm>
        </p:spPr>
        <p:txBody>
          <a:bodyPr rtlCol="0"/>
          <a:lstStyle/>
          <a:p>
            <a:pPr rtl="0"/>
            <a:r>
              <a:rPr lang="de-DE" noProof="0"/>
              <a:t>Mastertitelformat bearbeiten</a:t>
            </a:r>
          </a:p>
        </p:txBody>
      </p:sp>
      <p:sp>
        <p:nvSpPr>
          <p:cNvPr id="3" name="Inhaltsplatzhalter 2"/>
          <p:cNvSpPr>
            <a:spLocks noGrp="1"/>
          </p:cNvSpPr>
          <p:nvPr>
            <p:ph sz="half" idx="1"/>
          </p:nvPr>
        </p:nvSpPr>
        <p:spPr>
          <a:xfrm>
            <a:off x="1097280" y="2120900"/>
            <a:ext cx="4639736" cy="3748193"/>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Inhaltsplatzhalter 3"/>
          <p:cNvSpPr>
            <a:spLocks noGrp="1"/>
          </p:cNvSpPr>
          <p:nvPr>
            <p:ph sz="half" idx="2"/>
          </p:nvPr>
        </p:nvSpPr>
        <p:spPr>
          <a:xfrm>
            <a:off x="6515944" y="2120900"/>
            <a:ext cx="4639736" cy="3748194"/>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2" name="Datumsplatzhalter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6229FE05-7231-43BE-B847-3AFA4A19CBAA}" type="datetime1">
              <a:rPr lang="de-DE" noProof="0" smtClean="0"/>
              <a:t>17.03.2023</a:t>
            </a:fld>
            <a:endParaRPr lang="de-DE" noProof="0"/>
          </a:p>
        </p:txBody>
      </p:sp>
      <p:sp>
        <p:nvSpPr>
          <p:cNvPr id="9" name="Fußzeilenplatzhalt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de-DE" noProof="0"/>
          </a:p>
        </p:txBody>
      </p:sp>
      <p:sp>
        <p:nvSpPr>
          <p:cNvPr id="10" name="Foliennummernplatzhalt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588359594"/>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el 9"/>
          <p:cNvSpPr>
            <a:spLocks noGrp="1"/>
          </p:cNvSpPr>
          <p:nvPr>
            <p:ph type="title"/>
          </p:nvPr>
        </p:nvSpPr>
        <p:spPr>
          <a:xfrm>
            <a:off x="1097280" y="286603"/>
            <a:ext cx="10058400" cy="1450757"/>
          </a:xfrm>
        </p:spPr>
        <p:txBody>
          <a:bodyPr rtlCol="0"/>
          <a:lstStyle/>
          <a:p>
            <a:pPr rtl="0"/>
            <a:r>
              <a:rPr lang="de-DE" noProof="0"/>
              <a:t>Mastertitelformat bearbeiten</a:t>
            </a:r>
          </a:p>
        </p:txBody>
      </p:sp>
      <p:sp>
        <p:nvSpPr>
          <p:cNvPr id="3" name="Textplatzhalter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4" name="Inhaltsplatzhalter 3"/>
          <p:cNvSpPr>
            <a:spLocks noGrp="1"/>
          </p:cNvSpPr>
          <p:nvPr>
            <p:ph sz="half" idx="2"/>
          </p:nvPr>
        </p:nvSpPr>
        <p:spPr>
          <a:xfrm>
            <a:off x="1097280" y="2958274"/>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Textplatzhalter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6" name="Inhaltsplatzhalter 5"/>
          <p:cNvSpPr>
            <a:spLocks noGrp="1"/>
          </p:cNvSpPr>
          <p:nvPr>
            <p:ph sz="quarter" idx="4"/>
          </p:nvPr>
        </p:nvSpPr>
        <p:spPr>
          <a:xfrm>
            <a:off x="6515944" y="2958273"/>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2" name="Datumsplatzhalter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5B53D26F-6680-425F-97AB-0E8697BD65E2}" type="datetime1">
              <a:rPr lang="de-DE" noProof="0" smtClean="0"/>
              <a:t>17.03.2023</a:t>
            </a:fld>
            <a:endParaRPr lang="de-DE" noProof="0"/>
          </a:p>
        </p:txBody>
      </p:sp>
      <p:sp>
        <p:nvSpPr>
          <p:cNvPr id="11" name="Fußzeilenplatzhalt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de-DE" noProof="0"/>
          </a:p>
        </p:txBody>
      </p:sp>
      <p:sp>
        <p:nvSpPr>
          <p:cNvPr id="12" name="Foliennummernplatzhalt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196392572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p>
        </p:txBody>
      </p:sp>
      <p:sp>
        <p:nvSpPr>
          <p:cNvPr id="6" name="Datumsplatzhalter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5DA3ECD2-F655-4F1D-98E0-52599BF52BCA}" type="datetime1">
              <a:rPr lang="de-DE" noProof="0" smtClean="0"/>
              <a:t>17.03.2023</a:t>
            </a:fld>
            <a:endParaRPr lang="de-DE" noProof="0"/>
          </a:p>
        </p:txBody>
      </p:sp>
      <p:sp>
        <p:nvSpPr>
          <p:cNvPr id="7" name="Fußzeilenplatzhalt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de-DE" noProof="0"/>
          </a:p>
        </p:txBody>
      </p:sp>
      <p:sp>
        <p:nvSpPr>
          <p:cNvPr id="8" name="Foliennummernplatzhalt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4268543396"/>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umsplatzhalt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B48DB74F-2903-429A-9E94-EB396A414E9D}" type="datetime1">
              <a:rPr lang="de-DE" noProof="0" smtClean="0"/>
              <a:t>17.03.2023</a:t>
            </a:fld>
            <a:endParaRPr lang="de-DE" noProof="0"/>
          </a:p>
        </p:txBody>
      </p:sp>
      <p:sp>
        <p:nvSpPr>
          <p:cNvPr id="3" name="Fußzeilenplatzhalt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de-DE" noProof="0"/>
          </a:p>
        </p:txBody>
      </p:sp>
      <p:sp>
        <p:nvSpPr>
          <p:cNvPr id="4" name="Foliennummernplatzhalt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133393754"/>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de-DE" noProof="0"/>
              <a:t>Mastertitelformat bearbeiten</a:t>
            </a:r>
          </a:p>
        </p:txBody>
      </p:sp>
      <p:sp>
        <p:nvSpPr>
          <p:cNvPr id="3" name="Inhaltsplatzhalter 2"/>
          <p:cNvSpPr>
            <a:spLocks noGrp="1"/>
          </p:cNvSpPr>
          <p:nvPr>
            <p:ph idx="1"/>
          </p:nvPr>
        </p:nvSpPr>
        <p:spPr>
          <a:xfrm>
            <a:off x="5458984" y="812799"/>
            <a:ext cx="5928344" cy="5294757"/>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Textplatzhalter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a:xfrm>
            <a:off x="643464" y="6446520"/>
            <a:ext cx="3517568" cy="365125"/>
          </a:xfrm>
        </p:spPr>
        <p:txBody>
          <a:bodyPr rtlCol="0"/>
          <a:lstStyle>
            <a:lvl1pPr algn="l">
              <a:defRPr/>
            </a:lvl1pPr>
          </a:lstStyle>
          <a:p>
            <a:pPr rtl="0"/>
            <a:fld id="{CFA574F0-4503-424B-A28D-924B84ECEA2A}" type="datetime1">
              <a:rPr lang="de-DE" noProof="0" smtClean="0"/>
              <a:t>17.03.2023</a:t>
            </a:fld>
            <a:endParaRPr lang="de-DE" noProof="0"/>
          </a:p>
        </p:txBody>
      </p:sp>
      <p:sp>
        <p:nvSpPr>
          <p:cNvPr id="6" name="Fußzeilenplatzhalter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de-DE" noProof="0"/>
          </a:p>
        </p:txBody>
      </p:sp>
      <p:sp>
        <p:nvSpPr>
          <p:cNvPr id="7" name="Foliennummernplatzhalt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de-DE" noProof="0" smtClean="0"/>
              <a:pPr rtl="0"/>
              <a:t>‹Nr.›</a:t>
            </a:fld>
            <a:endParaRPr lang="de-DE" noProof="0"/>
          </a:p>
        </p:txBody>
      </p:sp>
    </p:spTree>
    <p:extLst>
      <p:ext uri="{BB962C8B-B14F-4D97-AF65-F5344CB8AC3E}">
        <p14:creationId xmlns:p14="http://schemas.microsoft.com/office/powerpoint/2010/main" val="3771184421"/>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Bildplatzhalter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Bild durch Klicken auf Symbol hinzufügen</a:t>
            </a:r>
          </a:p>
        </p:txBody>
      </p:sp>
      <p:sp>
        <p:nvSpPr>
          <p:cNvPr id="2" name="Titel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de-DE" noProof="0"/>
              <a:t>Mastertitelformat bearbeiten</a:t>
            </a:r>
          </a:p>
        </p:txBody>
      </p:sp>
      <p:sp>
        <p:nvSpPr>
          <p:cNvPr id="4" name="Textplatzhalter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lvl1pPr>
              <a:defRPr/>
            </a:lvl1pPr>
          </a:lstStyle>
          <a:p>
            <a:pPr rtl="0"/>
            <a:fld id="{93B6CE1F-19FD-43AD-A3FC-53284371392B}" type="datetime1">
              <a:rPr lang="de-DE" noProof="0" smtClean="0"/>
              <a:t>17.03.2023</a:t>
            </a:fld>
            <a:endParaRPr lang="de-DE" noProof="0"/>
          </a:p>
        </p:txBody>
      </p:sp>
      <p:sp>
        <p:nvSpPr>
          <p:cNvPr id="6" name="Fußzeilenplatzhalter 5"/>
          <p:cNvSpPr>
            <a:spLocks noGrp="1"/>
          </p:cNvSpPr>
          <p:nvPr>
            <p:ph type="ftr" sz="quarter" idx="11"/>
          </p:nvPr>
        </p:nvSpPr>
        <p:spPr>
          <a:xfrm>
            <a:off x="1097279" y="6446838"/>
            <a:ext cx="6818262" cy="365125"/>
          </a:xfrm>
        </p:spPr>
        <p:txBody>
          <a:bodyPr rtlCol="0"/>
          <a:lstStyle/>
          <a:p>
            <a:pPr algn="l" rtl="0"/>
            <a:endParaRPr lang="de-DE" noProof="0"/>
          </a:p>
        </p:txBody>
      </p:sp>
      <p:sp>
        <p:nvSpPr>
          <p:cNvPr id="7" name="Foliennummernplatzhalter 6"/>
          <p:cNvSpPr>
            <a:spLocks noGrp="1"/>
          </p:cNvSpPr>
          <p:nvPr>
            <p:ph type="sldNum" sz="quarter" idx="12"/>
          </p:nvPr>
        </p:nvSpPr>
        <p:spPr/>
        <p:txBody>
          <a:bodyPr rtlCol="0"/>
          <a:lstStyle/>
          <a:p>
            <a:pPr rtl="0"/>
            <a:fld id="{3A98EE3D-8CD1-4C3F-BD1C-C98C9596463C}" type="slidenum">
              <a:rPr lang="de-DE" noProof="0" smtClean="0"/>
              <a:t>‹Nr.›</a:t>
            </a:fld>
            <a:endParaRPr lang="de-DE" noProof="0"/>
          </a:p>
        </p:txBody>
      </p:sp>
    </p:spTree>
    <p:extLst>
      <p:ext uri="{BB962C8B-B14F-4D97-AF65-F5344CB8AC3E}">
        <p14:creationId xmlns:p14="http://schemas.microsoft.com/office/powerpoint/2010/main" val="120161376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image" Target="../media/image1.emf"/><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oleObject" Target="../embeddings/oleObject1.bin"/><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tags" Target="../tags/tag1.xml"/><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platzhalt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de-DE" noProof="0"/>
              <a:t>Titelmasterformat durch Klicken bearbeiten</a:t>
            </a:r>
          </a:p>
        </p:txBody>
      </p:sp>
      <p:sp>
        <p:nvSpPr>
          <p:cNvPr id="3" name="Textplatzhalt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5F6FD458-B8F2-4748-BB72-410F5C7102C5}" type="datetime1">
              <a:rPr lang="de-DE" noProof="0" smtClean="0"/>
              <a:t>17.03.2023</a:t>
            </a:fld>
            <a:endParaRPr lang="de-DE" noProof="0"/>
          </a:p>
        </p:txBody>
      </p:sp>
      <p:sp>
        <p:nvSpPr>
          <p:cNvPr id="5" name="Fußzeilenplatzhalt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de-DE" noProof="0"/>
          </a:p>
        </p:txBody>
      </p:sp>
      <p:sp>
        <p:nvSpPr>
          <p:cNvPr id="6" name="Foliennummernplatzhalt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de-DE" noProof="0" smtClean="0"/>
              <a:t>‹Nr.›</a:t>
            </a:fld>
            <a:endParaRPr lang="de-DE" noProof="0"/>
          </a:p>
        </p:txBody>
      </p:sp>
      <p:cxnSp>
        <p:nvCxnSpPr>
          <p:cNvPr id="10" name="Gerader Verbinde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4A744101-DE79-4EEA-B273-78817DDE00C1}"/>
              </a:ext>
            </a:extLst>
          </p:cNvPr>
          <p:cNvGraphicFramePr>
            <a:graphicFrameLocks noChangeAspect="1"/>
          </p:cNvGraphicFramePr>
          <p:nvPr userDrawn="1">
            <p:custDataLst>
              <p:tags r:id="rId11"/>
            </p:custDataLst>
            <p:extLst>
              <p:ext uri="{D42A27DB-BD31-4B8C-83A1-F6EECF244321}">
                <p14:modId xmlns:p14="http://schemas.microsoft.com/office/powerpoint/2010/main" val="189154172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12" imgW="425" imgH="426" progId="TCLayout.ActiveDocument.1">
                  <p:embed/>
                </p:oleObj>
              </mc:Choice>
              <mc:Fallback>
                <p:oleObj name="think-cell Folie" r:id="rId12" imgW="425" imgH="426" progId="TCLayout.ActiveDocument.1">
                  <p:embed/>
                  <p:pic>
                    <p:nvPicPr>
                      <p:cNvPr id="9" name="Objekt 8" hidden="1">
                        <a:extLst>
                          <a:ext uri="{FF2B5EF4-FFF2-40B4-BE49-F238E27FC236}">
                            <a16:creationId xmlns:a16="http://schemas.microsoft.com/office/drawing/2014/main" id="{4A744101-DE79-4EEA-B273-78817DDE00C1}"/>
                          </a:ext>
                        </a:extLst>
                      </p:cNvPr>
                      <p:cNvPicPr/>
                      <p:nvPr/>
                    </p:nvPicPr>
                    <p:blipFill>
                      <a:blip r:embed="rId13"/>
                      <a:stretch>
                        <a:fillRect/>
                      </a:stretch>
                    </p:blipFill>
                    <p:spPr>
                      <a:xfrm>
                        <a:off x="1588" y="1588"/>
                        <a:ext cx="1588" cy="1588"/>
                      </a:xfrm>
                      <a:prstGeom prst="rect">
                        <a:avLst/>
                      </a:prstGeom>
                    </p:spPr>
                  </p:pic>
                </p:oleObj>
              </mc:Fallback>
            </mc:AlternateContent>
          </a:graphicData>
        </a:graphic>
      </p:graphicFrame>
      <p:sp>
        <p:nvSpPr>
          <p:cNvPr id="7" name="Rechteck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de-DE"/>
          </a:p>
        </p:txBody>
      </p:sp>
      <p:sp>
        <p:nvSpPr>
          <p:cNvPr id="2" name="Titelplatzhalt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de-DE" noProof="0"/>
              <a:t>Titelmasterformat durch Klicken bearbeiten</a:t>
            </a:r>
          </a:p>
        </p:txBody>
      </p:sp>
      <p:sp>
        <p:nvSpPr>
          <p:cNvPr id="3" name="Textplatzhalt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5F6FD458-B8F2-4748-BB72-410F5C7102C5}" type="datetime1">
              <a:rPr lang="de-DE" noProof="0" smtClean="0"/>
              <a:t>17.03.2023</a:t>
            </a:fld>
            <a:endParaRPr lang="de-DE" noProof="0"/>
          </a:p>
        </p:txBody>
      </p:sp>
      <p:sp>
        <p:nvSpPr>
          <p:cNvPr id="5" name="Fußzeilenplatzhalt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de-DE" noProof="0"/>
          </a:p>
        </p:txBody>
      </p:sp>
      <p:sp>
        <p:nvSpPr>
          <p:cNvPr id="6" name="Foliennummernplatzhalt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de-DE" noProof="0" smtClean="0"/>
              <a:t>‹Nr.›</a:t>
            </a:fld>
            <a:endParaRPr lang="de-DE" noProof="0"/>
          </a:p>
        </p:txBody>
      </p:sp>
      <p:cxnSp>
        <p:nvCxnSpPr>
          <p:cNvPr id="10" name="Gerader Verbinde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Lst>
  <p:hf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2.sv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1.xml"/><Relationship Id="rId1" Type="http://schemas.openxmlformats.org/officeDocument/2006/relationships/tags" Target="../tags/tag3.xml"/><Relationship Id="rId5" Type="http://schemas.openxmlformats.org/officeDocument/2006/relationships/image" Target="../media/image14.png"/><Relationship Id="rId4" Type="http://schemas.openxmlformats.org/officeDocument/2006/relationships/image" Target="../media/image1.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1.xml"/><Relationship Id="rId1" Type="http://schemas.openxmlformats.org/officeDocument/2006/relationships/tags" Target="../tags/tag4.xml"/><Relationship Id="rId4" Type="http://schemas.openxmlformats.org/officeDocument/2006/relationships/image" Target="../media/image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5.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1.emf"/></Relationships>
</file>

<file path=ppt/slides/_rels/slide27.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s://towardsdatascience.com/what-makes-a-wine-good-ea370601a8e4"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onlinelibrary.wiley.com/doi/10.1002/fes3.14#fes314-bib-0073"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hyperlink" Target="https://cdn.shopify.com/s/files/1/0039/7449/6329/files/Weinfarbe-Tannin-Gerbsaeure-Gerbstoff_1024x1024.png?v=1547806867" TargetMode="External"/><Relationship Id="rId4" Type="http://schemas.openxmlformats.org/officeDocument/2006/relationships/hyperlink" Target="https://www.wineinvestment.com/learn/magazine/2019/11/how-to-describe-wine-like-a-pro/"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datasets/zynicide/wine-review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www.winemag.com/?s=&amp;drink_type=wine" TargetMode="Externa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8.emf"/><Relationship Id="rId2" Type="http://schemas.openxmlformats.org/officeDocument/2006/relationships/slideLayout" Target="../slideLayouts/slideLayout11.xml"/><Relationship Id="rId1" Type="http://schemas.openxmlformats.org/officeDocument/2006/relationships/tags" Target="../tags/tag2.xml"/><Relationship Id="rId6" Type="http://schemas.openxmlformats.org/officeDocument/2006/relationships/package" Target="../embeddings/Microsoft_Excel_Worksheet.xlsx"/><Relationship Id="rId5" Type="http://schemas.openxmlformats.org/officeDocument/2006/relationships/image" Target="../media/image1.emf"/><Relationship Id="rId4" Type="http://schemas.openxmlformats.org/officeDocument/2006/relationships/oleObject" Target="../embeddings/oleObject2.bin"/></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hteck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a:ln>
                <a:noFill/>
              </a:ln>
              <a:solidFill>
                <a:srgbClr val="FFFFFF"/>
              </a:solidFill>
              <a:effectLst/>
              <a:uLnTx/>
              <a:uFillTx/>
              <a:latin typeface="Franklin Gothic Book" panose="020F0502020204030204"/>
              <a:ea typeface="+mn-ea"/>
              <a:cs typeface="+mn-cs"/>
            </a:endParaRPr>
          </a:p>
        </p:txBody>
      </p:sp>
      <p:pic>
        <p:nvPicPr>
          <p:cNvPr id="4" name="Bild 3">
            <a:extLst>
              <a:ext uri="{FF2B5EF4-FFF2-40B4-BE49-F238E27FC236}">
                <a16:creationId xmlns:a16="http://schemas.microsoft.com/office/drawing/2014/main" id="{65810330-F0B5-43C9-BC34-094FFB5C0529}"/>
              </a:ext>
            </a:extLst>
          </p:cNvPr>
          <p:cNvPicPr>
            <a:picLocks noChangeAspect="1"/>
          </p:cNvPicPr>
          <p:nvPr/>
        </p:nvPicPr>
        <p:blipFill>
          <a:blip r:embed="rId4"/>
          <a:srcRect/>
          <a:stretch/>
        </p:blipFill>
        <p:spPr>
          <a:xfrm>
            <a:off x="3273" y="975"/>
            <a:ext cx="12188727" cy="6858000"/>
          </a:xfrm>
          <a:prstGeom prst="rect">
            <a:avLst/>
          </a:prstGeom>
        </p:spPr>
      </p:pic>
      <p:sp>
        <p:nvSpPr>
          <p:cNvPr id="35" name="Rechteck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a:ln>
                <a:noFill/>
              </a:ln>
              <a:solidFill>
                <a:srgbClr val="FFFFFF"/>
              </a:solidFill>
              <a:effectLst/>
              <a:uLnTx/>
              <a:uFillTx/>
              <a:latin typeface="Franklin Gothic Book" panose="020F0502020204030204"/>
              <a:ea typeface="+mn-ea"/>
              <a:cs typeface="+mn-cs"/>
            </a:endParaRPr>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rtlCol="0" anchor="b">
            <a:normAutofit/>
          </a:bodyPr>
          <a:lstStyle/>
          <a:p>
            <a:r>
              <a:rPr lang="de-DE" sz="1000" i="0" dirty="0" err="1">
                <a:solidFill>
                  <a:schemeClr val="tx1"/>
                </a:solidFill>
                <a:effectLst/>
                <a:latin typeface="-apple-system"/>
              </a:rPr>
              <a:t>Introduction</a:t>
            </a:r>
            <a:r>
              <a:rPr lang="de-DE" sz="1000" i="0" dirty="0">
                <a:solidFill>
                  <a:schemeClr val="tx1"/>
                </a:solidFill>
                <a:effectLst/>
                <a:latin typeface="-apple-system"/>
              </a:rPr>
              <a:t> </a:t>
            </a:r>
            <a:r>
              <a:rPr lang="de-DE" sz="1000" i="0" dirty="0" err="1">
                <a:solidFill>
                  <a:schemeClr val="tx1"/>
                </a:solidFill>
                <a:effectLst/>
                <a:latin typeface="-apple-system"/>
              </a:rPr>
              <a:t>to</a:t>
            </a:r>
            <a:r>
              <a:rPr lang="de-DE" sz="1000" i="0" dirty="0">
                <a:solidFill>
                  <a:schemeClr val="tx1"/>
                </a:solidFill>
                <a:effectLst/>
                <a:latin typeface="-apple-system"/>
              </a:rPr>
              <a:t> Data Science  -  Team 1</a:t>
            </a:r>
            <a:br>
              <a:rPr lang="de-DE" sz="1000" b="0" i="0" dirty="0">
                <a:solidFill>
                  <a:srgbClr val="212529"/>
                </a:solidFill>
                <a:effectLst/>
                <a:latin typeface="-apple-system"/>
              </a:rPr>
            </a:br>
            <a:r>
              <a:rPr lang="de-DE" sz="4000" dirty="0">
                <a:solidFill>
                  <a:schemeClr val="tx1"/>
                </a:solidFill>
              </a:rPr>
              <a:t>Life </a:t>
            </a:r>
            <a:r>
              <a:rPr lang="de-DE" sz="4000" dirty="0" err="1">
                <a:solidFill>
                  <a:schemeClr val="tx1"/>
                </a:solidFill>
              </a:rPr>
              <a:t>as</a:t>
            </a:r>
            <a:r>
              <a:rPr lang="de-DE" sz="4000" dirty="0">
                <a:solidFill>
                  <a:schemeClr val="tx1"/>
                </a:solidFill>
              </a:rPr>
              <a:t> a </a:t>
            </a:r>
            <a:r>
              <a:rPr lang="de-DE" sz="4000" dirty="0" err="1">
                <a:solidFill>
                  <a:schemeClr val="tx1"/>
                </a:solidFill>
              </a:rPr>
              <a:t>winemaker</a:t>
            </a:r>
            <a:endParaRPr lang="de-DE" sz="4400" dirty="0">
              <a:solidFill>
                <a:schemeClr val="tx1"/>
              </a:solidFill>
            </a:endParaRPr>
          </a:p>
        </p:txBody>
      </p:sp>
      <p:sp>
        <p:nvSpPr>
          <p:cNvPr id="3" name="Untertitel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rtlCol="0" anchor="t">
            <a:normAutofit/>
          </a:bodyPr>
          <a:lstStyle/>
          <a:p>
            <a:pPr algn="l"/>
            <a:r>
              <a:rPr lang="en-US" sz="1050" b="0" i="0">
                <a:effectLst/>
                <a:latin typeface="PT Sans" panose="020B0503020203020204" pitchFamily="34" charset="0"/>
              </a:rPr>
              <a:t>“Penicillin cures, but wine makes people happy.” – Alexander Fleming</a:t>
            </a:r>
          </a:p>
        </p:txBody>
      </p:sp>
      <p:cxnSp>
        <p:nvCxnSpPr>
          <p:cNvPr id="37" name="Gerader Verbinde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hteck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3718CB-7616-C0CF-A5E2-0443D05D586B}"/>
              </a:ext>
            </a:extLst>
          </p:cNvPr>
          <p:cNvSpPr>
            <a:spLocks noGrp="1"/>
          </p:cNvSpPr>
          <p:nvPr>
            <p:ph type="title"/>
          </p:nvPr>
        </p:nvSpPr>
        <p:spPr/>
        <p:txBody>
          <a:bodyPr>
            <a:normAutofit/>
          </a:bodyPr>
          <a:lstStyle/>
          <a:p>
            <a:r>
              <a:rPr lang="de-DE" sz="3200" dirty="0"/>
              <a:t>EDA </a:t>
            </a:r>
            <a:r>
              <a:rPr lang="de-DE" sz="3200" dirty="0">
                <a:ea typeface="+mj-lt"/>
                <a:cs typeface="+mj-lt"/>
              </a:rPr>
              <a:t>|</a:t>
            </a:r>
            <a:r>
              <a:rPr lang="de-DE" sz="3200" dirty="0"/>
              <a:t> Distribution </a:t>
            </a:r>
            <a:r>
              <a:rPr lang="de-DE" sz="3200" dirty="0" err="1"/>
              <a:t>wine</a:t>
            </a:r>
            <a:r>
              <a:rPr lang="de-DE" sz="3200" dirty="0"/>
              <a:t> </a:t>
            </a:r>
            <a:r>
              <a:rPr lang="de-DE" sz="3200" dirty="0" err="1"/>
              <a:t>regions</a:t>
            </a:r>
            <a:endParaRPr lang="de-DE" sz="3200" dirty="0"/>
          </a:p>
        </p:txBody>
      </p:sp>
      <p:pic>
        <p:nvPicPr>
          <p:cNvPr id="4" name="Grafik 4" descr="Ein Bild, das Karte enthält.&#10;&#10;Beschreibung automatisch generiert.">
            <a:extLst>
              <a:ext uri="{FF2B5EF4-FFF2-40B4-BE49-F238E27FC236}">
                <a16:creationId xmlns:a16="http://schemas.microsoft.com/office/drawing/2014/main" id="{8C54CC84-EC73-AB3B-80F2-70D1FC7860D3}"/>
              </a:ext>
            </a:extLst>
          </p:cNvPr>
          <p:cNvPicPr>
            <a:picLocks noGrp="1" noChangeAspect="1"/>
          </p:cNvPicPr>
          <p:nvPr>
            <p:ph idx="1"/>
          </p:nvPr>
        </p:nvPicPr>
        <p:blipFill rotWithShape="1">
          <a:blip r:embed="rId2"/>
          <a:srcRect t="26623" b="1786"/>
          <a:stretch/>
        </p:blipFill>
        <p:spPr>
          <a:xfrm>
            <a:off x="610978" y="1911904"/>
            <a:ext cx="10964450" cy="4421786"/>
          </a:xfrm>
        </p:spPr>
      </p:pic>
      <p:sp>
        <p:nvSpPr>
          <p:cNvPr id="5" name="Textfeld 4">
            <a:extLst>
              <a:ext uri="{FF2B5EF4-FFF2-40B4-BE49-F238E27FC236}">
                <a16:creationId xmlns:a16="http://schemas.microsoft.com/office/drawing/2014/main" id="{28A4A8CB-5919-1364-C4C6-71C4D52417A6}"/>
              </a:ext>
            </a:extLst>
          </p:cNvPr>
          <p:cNvSpPr txBox="1"/>
          <p:nvPr/>
        </p:nvSpPr>
        <p:spPr>
          <a:xfrm>
            <a:off x="8689259" y="2034048"/>
            <a:ext cx="3072582" cy="2585323"/>
          </a:xfrm>
          <a:prstGeom prst="rect">
            <a:avLst/>
          </a:prstGeom>
          <a:solidFill>
            <a:schemeClr val="bg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dirty="0" err="1"/>
              <a:t>Literature</a:t>
            </a:r>
            <a:r>
              <a:rPr lang="de-DE" dirty="0"/>
              <a:t> review </a:t>
            </a:r>
            <a:r>
              <a:rPr lang="de-DE" dirty="0" err="1"/>
              <a:t>revealed</a:t>
            </a:r>
            <a:r>
              <a:rPr lang="de-DE" dirty="0"/>
              <a:t> </a:t>
            </a:r>
            <a:r>
              <a:rPr lang="de-DE" dirty="0" err="1"/>
              <a:t>highest</a:t>
            </a:r>
            <a:r>
              <a:rPr lang="de-DE" dirty="0"/>
              <a:t> </a:t>
            </a:r>
            <a:r>
              <a:rPr lang="de-DE" dirty="0" err="1"/>
              <a:t>amount</a:t>
            </a:r>
            <a:r>
              <a:rPr lang="de-DE" dirty="0"/>
              <a:t> </a:t>
            </a:r>
            <a:r>
              <a:rPr lang="de-DE" dirty="0" err="1"/>
              <a:t>of</a:t>
            </a:r>
            <a:r>
              <a:rPr lang="de-DE" dirty="0"/>
              <a:t> </a:t>
            </a:r>
            <a:r>
              <a:rPr lang="de-DE" dirty="0" err="1"/>
              <a:t>wine</a:t>
            </a:r>
            <a:r>
              <a:rPr lang="de-DE" dirty="0"/>
              <a:t> </a:t>
            </a:r>
            <a:r>
              <a:rPr lang="de-DE" dirty="0" err="1"/>
              <a:t>production</a:t>
            </a:r>
            <a:r>
              <a:rPr lang="de-DE" dirty="0"/>
              <a:t> (</a:t>
            </a:r>
            <a:r>
              <a:rPr lang="de-DE" dirty="0" err="1"/>
              <a:t>Tonnes</a:t>
            </a:r>
            <a:r>
              <a:rPr lang="de-DE" dirty="0"/>
              <a:t> per </a:t>
            </a:r>
            <a:r>
              <a:rPr lang="de-DE" dirty="0" err="1"/>
              <a:t>year</a:t>
            </a:r>
            <a:r>
              <a:rPr lang="de-DE" dirty="0"/>
              <a:t>) in </a:t>
            </a:r>
            <a:r>
              <a:rPr lang="de-DE" dirty="0" err="1"/>
              <a:t>Italy</a:t>
            </a:r>
            <a:r>
              <a:rPr lang="de-DE" dirty="0"/>
              <a:t> and Spain.</a:t>
            </a:r>
          </a:p>
          <a:p>
            <a:endParaRPr lang="de-DE" dirty="0"/>
          </a:p>
          <a:p>
            <a:r>
              <a:rPr lang="de-DE" dirty="0" err="1"/>
              <a:t>Hence</a:t>
            </a:r>
            <a:r>
              <a:rPr lang="de-DE" dirty="0"/>
              <a:t> </a:t>
            </a:r>
            <a:r>
              <a:rPr lang="de-DE" dirty="0" err="1"/>
              <a:t>distribution</a:t>
            </a:r>
            <a:r>
              <a:rPr lang="de-DE" dirty="0"/>
              <a:t> </a:t>
            </a:r>
            <a:r>
              <a:rPr lang="de-DE" dirty="0" err="1"/>
              <a:t>of</a:t>
            </a:r>
            <a:r>
              <a:rPr lang="de-DE" dirty="0"/>
              <a:t> </a:t>
            </a:r>
            <a:r>
              <a:rPr lang="de-DE" dirty="0" err="1"/>
              <a:t>regions</a:t>
            </a:r>
            <a:r>
              <a:rPr lang="de-DE" dirty="0"/>
              <a:t> </a:t>
            </a:r>
            <a:r>
              <a:rPr lang="de-DE" dirty="0" err="1"/>
              <a:t>from</a:t>
            </a:r>
            <a:r>
              <a:rPr lang="de-DE" dirty="0"/>
              <a:t> </a:t>
            </a:r>
            <a:r>
              <a:rPr lang="de-DE" dirty="0" err="1"/>
              <a:t>dataset</a:t>
            </a:r>
            <a:r>
              <a:rPr lang="de-DE" dirty="0"/>
              <a:t> </a:t>
            </a:r>
            <a:r>
              <a:rPr lang="de-DE" dirty="0" err="1"/>
              <a:t>indicates</a:t>
            </a:r>
            <a:r>
              <a:rPr lang="de-DE" dirty="0"/>
              <a:t> possible </a:t>
            </a:r>
            <a:r>
              <a:rPr lang="de-DE" dirty="0" err="1"/>
              <a:t>discrepancy</a:t>
            </a:r>
            <a:r>
              <a:rPr lang="de-DE" dirty="0"/>
              <a:t> </a:t>
            </a:r>
            <a:r>
              <a:rPr lang="de-DE" dirty="0" err="1"/>
              <a:t>to</a:t>
            </a:r>
            <a:r>
              <a:rPr lang="de-DE" dirty="0"/>
              <a:t> real </a:t>
            </a:r>
            <a:r>
              <a:rPr lang="de-DE" dirty="0" err="1"/>
              <a:t>world</a:t>
            </a:r>
            <a:r>
              <a:rPr lang="de-DE" dirty="0"/>
              <a:t>. </a:t>
            </a:r>
          </a:p>
        </p:txBody>
      </p:sp>
      <p:sp>
        <p:nvSpPr>
          <p:cNvPr id="3" name="슬라이드 번호 개체 틀 2">
            <a:extLst>
              <a:ext uri="{FF2B5EF4-FFF2-40B4-BE49-F238E27FC236}">
                <a16:creationId xmlns:a16="http://schemas.microsoft.com/office/drawing/2014/main" id="{9C0C9AD4-AB6C-65F7-4EC2-F8835535B616}"/>
              </a:ext>
            </a:extLst>
          </p:cNvPr>
          <p:cNvSpPr>
            <a:spLocks noGrp="1"/>
          </p:cNvSpPr>
          <p:nvPr>
            <p:ph type="sldNum" sz="quarter" idx="12"/>
          </p:nvPr>
        </p:nvSpPr>
        <p:spPr/>
        <p:txBody>
          <a:bodyPr/>
          <a:lstStyle/>
          <a:p>
            <a:fld id="{3A98EE3D-8CD1-4C3F-BD1C-C98C9596463C}" type="slidenum">
              <a:rPr lang="de-DE" noProof="0" smtClean="0"/>
              <a:t>10</a:t>
            </a:fld>
            <a:endParaRPr lang="ko-KR" altLang="en-US"/>
          </a:p>
        </p:txBody>
      </p:sp>
    </p:spTree>
    <p:extLst>
      <p:ext uri="{BB962C8B-B14F-4D97-AF65-F5344CB8AC3E}">
        <p14:creationId xmlns:p14="http://schemas.microsoft.com/office/powerpoint/2010/main" val="141783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98B9319D-DECB-A090-1823-5C1B2CEA6570}"/>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1746387" y="1907257"/>
            <a:ext cx="7871996" cy="4427998"/>
          </a:xfrm>
          <a:prstGeom prst="rect">
            <a:avLst/>
          </a:prstGeom>
        </p:spPr>
      </p:pic>
      <p:sp>
        <p:nvSpPr>
          <p:cNvPr id="2" name="Titel 1">
            <a:extLst>
              <a:ext uri="{FF2B5EF4-FFF2-40B4-BE49-F238E27FC236}">
                <a16:creationId xmlns:a16="http://schemas.microsoft.com/office/drawing/2014/main" id="{5F3718CB-7616-C0CF-A5E2-0443D05D586B}"/>
              </a:ext>
            </a:extLst>
          </p:cNvPr>
          <p:cNvSpPr>
            <a:spLocks noGrp="1"/>
          </p:cNvSpPr>
          <p:nvPr>
            <p:ph type="title"/>
          </p:nvPr>
        </p:nvSpPr>
        <p:spPr/>
        <p:txBody>
          <a:bodyPr>
            <a:normAutofit/>
          </a:bodyPr>
          <a:lstStyle/>
          <a:p>
            <a:r>
              <a:rPr lang="de-DE" sz="3200" dirty="0"/>
              <a:t>EDA </a:t>
            </a:r>
            <a:r>
              <a:rPr lang="de-DE" sz="3200" dirty="0">
                <a:ea typeface="+mj-lt"/>
                <a:cs typeface="+mj-lt"/>
              </a:rPr>
              <a:t>|</a:t>
            </a:r>
            <a:r>
              <a:rPr lang="de-DE" sz="3200" dirty="0"/>
              <a:t> Distribution </a:t>
            </a:r>
            <a:r>
              <a:rPr lang="de-DE" sz="3200" dirty="0" err="1"/>
              <a:t>varieties</a:t>
            </a:r>
            <a:r>
              <a:rPr lang="de-DE" sz="3200" dirty="0"/>
              <a:t> </a:t>
            </a:r>
          </a:p>
        </p:txBody>
      </p:sp>
      <p:sp>
        <p:nvSpPr>
          <p:cNvPr id="6" name="Inhaltsplatzhalter 5">
            <a:extLst>
              <a:ext uri="{FF2B5EF4-FFF2-40B4-BE49-F238E27FC236}">
                <a16:creationId xmlns:a16="http://schemas.microsoft.com/office/drawing/2014/main" id="{ADB81408-61D5-07B1-A57F-7F60C5689B6C}"/>
              </a:ext>
            </a:extLst>
          </p:cNvPr>
          <p:cNvSpPr>
            <a:spLocks noGrp="1"/>
          </p:cNvSpPr>
          <p:nvPr>
            <p:ph idx="1"/>
          </p:nvPr>
        </p:nvSpPr>
        <p:spPr>
          <a:xfrm>
            <a:off x="5460344" y="1960717"/>
            <a:ext cx="4970207" cy="1573215"/>
          </a:xfrm>
        </p:spPr>
        <p:txBody>
          <a:bodyPr vert="horz" lIns="0" tIns="45720" rIns="0" bIns="45720" rtlCol="0" anchor="t">
            <a:normAutofit/>
          </a:bodyPr>
          <a:lstStyle/>
          <a:p>
            <a:pPr>
              <a:lnSpc>
                <a:spcPct val="100000"/>
              </a:lnSpc>
              <a:spcBef>
                <a:spcPts val="0"/>
              </a:spcBef>
              <a:spcAft>
                <a:spcPts val="0"/>
              </a:spcAft>
            </a:pPr>
            <a:r>
              <a:rPr lang="en-US" dirty="0">
                <a:ea typeface="+mn-lt"/>
                <a:cs typeface="+mn-lt"/>
              </a:rPr>
              <a:t>1</a:t>
            </a:r>
            <a:r>
              <a:rPr lang="en-US" sz="1100" dirty="0">
                <a:ea typeface="+mn-lt"/>
                <a:cs typeface="+mn-lt"/>
              </a:rPr>
              <a:t>st</a:t>
            </a:r>
            <a:r>
              <a:rPr lang="en-US" dirty="0">
                <a:ea typeface="+mn-lt"/>
                <a:cs typeface="+mn-lt"/>
              </a:rPr>
              <a:t>: Variety</a:t>
            </a:r>
          </a:p>
          <a:p>
            <a:pPr>
              <a:lnSpc>
                <a:spcPct val="100000"/>
              </a:lnSpc>
              <a:spcBef>
                <a:spcPts val="0"/>
              </a:spcBef>
              <a:spcAft>
                <a:spcPts val="0"/>
              </a:spcAft>
            </a:pPr>
            <a:r>
              <a:rPr lang="en-US" dirty="0">
                <a:ea typeface="+mn-lt"/>
                <a:cs typeface="+mn-lt"/>
              </a:rPr>
              <a:t>2</a:t>
            </a:r>
            <a:r>
              <a:rPr lang="en-US" sz="1100" dirty="0">
                <a:ea typeface="+mn-lt"/>
                <a:cs typeface="+mn-lt"/>
              </a:rPr>
              <a:t>nd</a:t>
            </a:r>
            <a:r>
              <a:rPr lang="en-US" dirty="0">
                <a:ea typeface="+mn-lt"/>
                <a:cs typeface="+mn-lt"/>
              </a:rPr>
              <a:t>: Temperature according to literature (2007)</a:t>
            </a:r>
          </a:p>
          <a:p>
            <a:pPr>
              <a:lnSpc>
                <a:spcPct val="100000"/>
              </a:lnSpc>
              <a:spcBef>
                <a:spcPts val="0"/>
              </a:spcBef>
              <a:spcAft>
                <a:spcPts val="0"/>
              </a:spcAft>
            </a:pPr>
            <a:r>
              <a:rPr lang="en-US" dirty="0">
                <a:ea typeface="+mn-lt"/>
                <a:cs typeface="+mn-lt"/>
              </a:rPr>
              <a:t>3</a:t>
            </a:r>
            <a:r>
              <a:rPr lang="en-US" sz="1100" dirty="0">
                <a:ea typeface="+mn-lt"/>
                <a:cs typeface="+mn-lt"/>
              </a:rPr>
              <a:t>rd</a:t>
            </a:r>
            <a:r>
              <a:rPr lang="en-US" dirty="0">
                <a:ea typeface="+mn-lt"/>
                <a:cs typeface="+mn-lt"/>
              </a:rPr>
              <a:t>: Temperature according to our data</a:t>
            </a:r>
          </a:p>
          <a:p>
            <a:pPr>
              <a:lnSpc>
                <a:spcPct val="100000"/>
              </a:lnSpc>
              <a:spcBef>
                <a:spcPts val="0"/>
              </a:spcBef>
              <a:spcAft>
                <a:spcPts val="0"/>
              </a:spcAft>
            </a:pPr>
            <a:r>
              <a:rPr lang="en-US" dirty="0">
                <a:ea typeface="+mn-lt"/>
                <a:cs typeface="+mn-lt"/>
              </a:rPr>
              <a:t>4</a:t>
            </a:r>
            <a:r>
              <a:rPr lang="en-US" sz="1100" dirty="0">
                <a:ea typeface="+mn-lt"/>
                <a:cs typeface="+mn-lt"/>
              </a:rPr>
              <a:t>th</a:t>
            </a:r>
            <a:r>
              <a:rPr lang="en-US" dirty="0">
                <a:ea typeface="+mn-lt"/>
                <a:cs typeface="+mn-lt"/>
              </a:rPr>
              <a:t>: Country</a:t>
            </a:r>
          </a:p>
          <a:p>
            <a:pPr>
              <a:lnSpc>
                <a:spcPct val="100000"/>
              </a:lnSpc>
              <a:spcBef>
                <a:spcPts val="0"/>
              </a:spcBef>
              <a:spcAft>
                <a:spcPts val="0"/>
              </a:spcAft>
            </a:pPr>
            <a:r>
              <a:rPr lang="en-US" dirty="0">
                <a:ea typeface="+mn-lt"/>
                <a:cs typeface="+mn-lt"/>
              </a:rPr>
              <a:t>5</a:t>
            </a:r>
            <a:r>
              <a:rPr lang="en-US" sz="1100" dirty="0">
                <a:ea typeface="+mn-lt"/>
                <a:cs typeface="+mn-lt"/>
              </a:rPr>
              <a:t>th</a:t>
            </a:r>
            <a:r>
              <a:rPr lang="en-US" dirty="0">
                <a:ea typeface="+mn-lt"/>
                <a:cs typeface="+mn-lt"/>
              </a:rPr>
              <a:t>: Province</a:t>
            </a:r>
            <a:endParaRPr lang="de-DE" dirty="0">
              <a:ea typeface="+mn-lt"/>
              <a:cs typeface="+mn-lt"/>
            </a:endParaRPr>
          </a:p>
        </p:txBody>
      </p:sp>
      <p:grpSp>
        <p:nvGrpSpPr>
          <p:cNvPr id="17" name="Gruppieren 16">
            <a:extLst>
              <a:ext uri="{FF2B5EF4-FFF2-40B4-BE49-F238E27FC236}">
                <a16:creationId xmlns:a16="http://schemas.microsoft.com/office/drawing/2014/main" id="{3C7546C8-C672-1FD3-B4ED-388250AFB563}"/>
              </a:ext>
            </a:extLst>
          </p:cNvPr>
          <p:cNvGrpSpPr/>
          <p:nvPr/>
        </p:nvGrpSpPr>
        <p:grpSpPr>
          <a:xfrm>
            <a:off x="4092674" y="2034044"/>
            <a:ext cx="1075402" cy="1081547"/>
            <a:chOff x="4461383" y="1960302"/>
            <a:chExt cx="1075402" cy="1081547"/>
          </a:xfrm>
        </p:grpSpPr>
        <p:sp>
          <p:nvSpPr>
            <p:cNvPr id="9" name="Ellipse 8">
              <a:extLst>
                <a:ext uri="{FF2B5EF4-FFF2-40B4-BE49-F238E27FC236}">
                  <a16:creationId xmlns:a16="http://schemas.microsoft.com/office/drawing/2014/main" id="{BA715D44-3D89-DE0B-9EBC-CB45E02E9139}"/>
                </a:ext>
              </a:extLst>
            </p:cNvPr>
            <p:cNvSpPr/>
            <p:nvPr/>
          </p:nvSpPr>
          <p:spPr>
            <a:xfrm>
              <a:off x="4903839" y="2408903"/>
              <a:ext cx="184354" cy="18435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Flussdiagramm: Verbinder 11">
              <a:extLst>
                <a:ext uri="{FF2B5EF4-FFF2-40B4-BE49-F238E27FC236}">
                  <a16:creationId xmlns:a16="http://schemas.microsoft.com/office/drawing/2014/main" id="{C65EB865-9357-923E-A553-C04E9BD6E3BA}"/>
                </a:ext>
              </a:extLst>
            </p:cNvPr>
            <p:cNvSpPr/>
            <p:nvPr/>
          </p:nvSpPr>
          <p:spPr>
            <a:xfrm>
              <a:off x="4768645" y="2273709"/>
              <a:ext cx="454741" cy="454741"/>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Flussdiagramm: Verbinder 12">
              <a:extLst>
                <a:ext uri="{FF2B5EF4-FFF2-40B4-BE49-F238E27FC236}">
                  <a16:creationId xmlns:a16="http://schemas.microsoft.com/office/drawing/2014/main" id="{BBFBC8EE-B7B6-53DF-B94C-D75CC92FE3CC}"/>
                </a:ext>
              </a:extLst>
            </p:cNvPr>
            <p:cNvSpPr/>
            <p:nvPr/>
          </p:nvSpPr>
          <p:spPr>
            <a:xfrm>
              <a:off x="4688757" y="2193821"/>
              <a:ext cx="614515" cy="614515"/>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Flussdiagramm: Verbinder 13">
              <a:extLst>
                <a:ext uri="{FF2B5EF4-FFF2-40B4-BE49-F238E27FC236}">
                  <a16:creationId xmlns:a16="http://schemas.microsoft.com/office/drawing/2014/main" id="{31BF80EF-1D29-189E-883C-9931F7E2B57E}"/>
                </a:ext>
              </a:extLst>
            </p:cNvPr>
            <p:cNvSpPr/>
            <p:nvPr/>
          </p:nvSpPr>
          <p:spPr>
            <a:xfrm>
              <a:off x="4608869" y="2113933"/>
              <a:ext cx="774289" cy="780434"/>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Flussdiagramm: Verbinder 14">
              <a:extLst>
                <a:ext uri="{FF2B5EF4-FFF2-40B4-BE49-F238E27FC236}">
                  <a16:creationId xmlns:a16="http://schemas.microsoft.com/office/drawing/2014/main" id="{59990401-2B88-26DD-9013-8E67BB391594}"/>
                </a:ext>
              </a:extLst>
            </p:cNvPr>
            <p:cNvSpPr/>
            <p:nvPr/>
          </p:nvSpPr>
          <p:spPr>
            <a:xfrm>
              <a:off x="4535126" y="2040190"/>
              <a:ext cx="921773" cy="927918"/>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Flussdiagramm: Verbinder 15">
              <a:extLst>
                <a:ext uri="{FF2B5EF4-FFF2-40B4-BE49-F238E27FC236}">
                  <a16:creationId xmlns:a16="http://schemas.microsoft.com/office/drawing/2014/main" id="{A3BCF6ED-AF17-45B1-812F-75552B963CDF}"/>
                </a:ext>
              </a:extLst>
            </p:cNvPr>
            <p:cNvSpPr/>
            <p:nvPr/>
          </p:nvSpPr>
          <p:spPr>
            <a:xfrm>
              <a:off x="4461383" y="1960302"/>
              <a:ext cx="1075402" cy="1081547"/>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cxnSp>
        <p:nvCxnSpPr>
          <p:cNvPr id="18" name="Gerade Verbindung mit Pfeil 17">
            <a:extLst>
              <a:ext uri="{FF2B5EF4-FFF2-40B4-BE49-F238E27FC236}">
                <a16:creationId xmlns:a16="http://schemas.microsoft.com/office/drawing/2014/main" id="{FF24E36B-1170-B87E-CE72-F7A667060618}"/>
              </a:ext>
            </a:extLst>
          </p:cNvPr>
          <p:cNvCxnSpPr/>
          <p:nvPr/>
        </p:nvCxnSpPr>
        <p:spPr>
          <a:xfrm flipV="1">
            <a:off x="4766188" y="2165554"/>
            <a:ext cx="742335" cy="351504"/>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9" name="Gerade Verbindung mit Pfeil 18">
            <a:extLst>
              <a:ext uri="{FF2B5EF4-FFF2-40B4-BE49-F238E27FC236}">
                <a16:creationId xmlns:a16="http://schemas.microsoft.com/office/drawing/2014/main" id="{C59700FB-92D7-5012-9506-DA069F7347EE}"/>
              </a:ext>
            </a:extLst>
          </p:cNvPr>
          <p:cNvCxnSpPr>
            <a:cxnSpLocks/>
          </p:cNvCxnSpPr>
          <p:nvPr/>
        </p:nvCxnSpPr>
        <p:spPr>
          <a:xfrm>
            <a:off x="4907526" y="3002525"/>
            <a:ext cx="557981" cy="324463"/>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20" name="Textfeld 19">
            <a:extLst>
              <a:ext uri="{FF2B5EF4-FFF2-40B4-BE49-F238E27FC236}">
                <a16:creationId xmlns:a16="http://schemas.microsoft.com/office/drawing/2014/main" id="{C343250B-3FB4-F1CF-E8BB-2A525EAAF490}"/>
              </a:ext>
            </a:extLst>
          </p:cNvPr>
          <p:cNvSpPr txBox="1"/>
          <p:nvPr/>
        </p:nvSpPr>
        <p:spPr>
          <a:xfrm>
            <a:off x="5776451" y="4068097"/>
            <a:ext cx="5558299" cy="1200329"/>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de-DE" dirty="0"/>
              <a:t>Over 50% </a:t>
            </a:r>
            <a:r>
              <a:rPr lang="de-DE" dirty="0" err="1"/>
              <a:t>of</a:t>
            </a:r>
            <a:r>
              <a:rPr lang="de-DE" dirty="0"/>
              <a:t> </a:t>
            </a:r>
            <a:r>
              <a:rPr lang="de-DE" dirty="0" err="1"/>
              <a:t>dataset</a:t>
            </a:r>
            <a:r>
              <a:rPr lang="de-DE" dirty="0"/>
              <a:t> </a:t>
            </a:r>
            <a:r>
              <a:rPr lang="de-DE" dirty="0" err="1"/>
              <a:t>consits</a:t>
            </a:r>
            <a:r>
              <a:rPr lang="de-DE" dirty="0"/>
              <a:t> </a:t>
            </a:r>
            <a:r>
              <a:rPr lang="de-DE" dirty="0" err="1"/>
              <a:t>of</a:t>
            </a:r>
            <a:r>
              <a:rPr lang="de-DE" dirty="0"/>
              <a:t> </a:t>
            </a:r>
            <a:r>
              <a:rPr lang="de-DE" dirty="0" err="1"/>
              <a:t>only</a:t>
            </a:r>
            <a:r>
              <a:rPr lang="de-DE" dirty="0"/>
              <a:t> </a:t>
            </a:r>
            <a:r>
              <a:rPr lang="de-DE" dirty="0" err="1"/>
              <a:t>three</a:t>
            </a:r>
            <a:r>
              <a:rPr lang="de-DE" dirty="0"/>
              <a:t> </a:t>
            </a:r>
            <a:r>
              <a:rPr lang="de-DE" dirty="0" err="1"/>
              <a:t>varieties</a:t>
            </a:r>
            <a:endParaRPr lang="de-DE" dirty="0">
              <a:ea typeface="+mn-lt"/>
              <a:cs typeface="+mn-lt"/>
            </a:endParaRPr>
          </a:p>
          <a:p>
            <a:pPr marL="285750" indent="-285750">
              <a:buFont typeface="Arial" panose="020B0604020202020204" pitchFamily="34" charset="0"/>
              <a:buChar char="•"/>
            </a:pPr>
            <a:r>
              <a:rPr lang="en-US" dirty="0">
                <a:ea typeface="+mn-lt"/>
                <a:cs typeface="+mn-lt"/>
              </a:rPr>
              <a:t>Temperatures (here from 2022) are most time 1-2 levels higher than expected</a:t>
            </a:r>
            <a:endParaRPr lang="de-DE" dirty="0">
              <a:ea typeface="+mn-lt"/>
              <a:cs typeface="+mn-lt"/>
            </a:endParaRPr>
          </a:p>
          <a:p>
            <a:pPr marL="285750" indent="-285750">
              <a:buFont typeface="Arial" panose="020B0604020202020204" pitchFamily="34" charset="0"/>
              <a:buChar char="•"/>
            </a:pPr>
            <a:r>
              <a:rPr lang="en-US" dirty="0"/>
              <a:t>US (California) is the dominant Country</a:t>
            </a:r>
          </a:p>
        </p:txBody>
      </p:sp>
      <p:sp>
        <p:nvSpPr>
          <p:cNvPr id="3" name="슬라이드 번호 개체 틀 2">
            <a:extLst>
              <a:ext uri="{FF2B5EF4-FFF2-40B4-BE49-F238E27FC236}">
                <a16:creationId xmlns:a16="http://schemas.microsoft.com/office/drawing/2014/main" id="{80D8C2FE-A77F-CF2C-3107-54FF6C664754}"/>
              </a:ext>
            </a:extLst>
          </p:cNvPr>
          <p:cNvSpPr>
            <a:spLocks noGrp="1"/>
          </p:cNvSpPr>
          <p:nvPr>
            <p:ph type="sldNum" sz="quarter" idx="12"/>
          </p:nvPr>
        </p:nvSpPr>
        <p:spPr/>
        <p:txBody>
          <a:bodyPr/>
          <a:lstStyle/>
          <a:p>
            <a:fld id="{3A98EE3D-8CD1-4C3F-BD1C-C98C9596463C}" type="slidenum">
              <a:rPr lang="de-DE" noProof="0" smtClean="0"/>
              <a:t>11</a:t>
            </a:fld>
            <a:endParaRPr lang="ko-KR" altLang="en-US"/>
          </a:p>
        </p:txBody>
      </p:sp>
    </p:spTree>
    <p:extLst>
      <p:ext uri="{BB962C8B-B14F-4D97-AF65-F5344CB8AC3E}">
        <p14:creationId xmlns:p14="http://schemas.microsoft.com/office/powerpoint/2010/main" val="2749024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896AC-2096-D41D-4F01-E5904FE1012C}"/>
              </a:ext>
            </a:extLst>
          </p:cNvPr>
          <p:cNvSpPr>
            <a:spLocks noGrp="1"/>
          </p:cNvSpPr>
          <p:nvPr>
            <p:ph type="title"/>
          </p:nvPr>
        </p:nvSpPr>
        <p:spPr/>
        <p:txBody>
          <a:bodyPr>
            <a:normAutofit/>
          </a:bodyPr>
          <a:lstStyle/>
          <a:p>
            <a:r>
              <a:rPr lang="de-DE" sz="3200" dirty="0"/>
              <a:t>EDA </a:t>
            </a:r>
            <a:r>
              <a:rPr lang="de-DE" sz="3200" dirty="0">
                <a:ea typeface="+mj-lt"/>
                <a:cs typeface="+mj-lt"/>
              </a:rPr>
              <a:t>| </a:t>
            </a:r>
            <a:r>
              <a:rPr lang="de-DE" sz="3200" dirty="0" err="1">
                <a:ea typeface="+mj-lt"/>
                <a:cs typeface="+mj-lt"/>
              </a:rPr>
              <a:t>Wine</a:t>
            </a:r>
            <a:r>
              <a:rPr lang="de-DE" sz="3200" dirty="0">
                <a:ea typeface="+mj-lt"/>
                <a:cs typeface="+mj-lt"/>
              </a:rPr>
              <a:t> </a:t>
            </a:r>
            <a:r>
              <a:rPr lang="de-DE" sz="3200" dirty="0" err="1">
                <a:ea typeface="+mj-lt"/>
                <a:cs typeface="+mj-lt"/>
              </a:rPr>
              <a:t>descriptions</a:t>
            </a:r>
            <a:endParaRPr lang="de-DE" sz="3200" dirty="0"/>
          </a:p>
        </p:txBody>
      </p:sp>
      <p:pic>
        <p:nvPicPr>
          <p:cNvPr id="3" name="Grafik 3" descr="Ein Bild, das Karte enthält.&#10;&#10;Beschreibung automatisch generiert.">
            <a:extLst>
              <a:ext uri="{FF2B5EF4-FFF2-40B4-BE49-F238E27FC236}">
                <a16:creationId xmlns:a16="http://schemas.microsoft.com/office/drawing/2014/main" id="{8BCF2650-64F2-7A82-04F7-2267E9ABDB23}"/>
              </a:ext>
            </a:extLst>
          </p:cNvPr>
          <p:cNvPicPr>
            <a:picLocks noChangeAspect="1"/>
          </p:cNvPicPr>
          <p:nvPr/>
        </p:nvPicPr>
        <p:blipFill rotWithShape="1">
          <a:blip r:embed="rId3"/>
          <a:srcRect l="12602" r="12181"/>
          <a:stretch/>
        </p:blipFill>
        <p:spPr>
          <a:xfrm>
            <a:off x="7932961" y="2055695"/>
            <a:ext cx="4064000" cy="4212525"/>
          </a:xfrm>
          <a:prstGeom prst="rect">
            <a:avLst/>
          </a:prstGeom>
        </p:spPr>
      </p:pic>
      <p:sp>
        <p:nvSpPr>
          <p:cNvPr id="4" name="Textfeld 3">
            <a:extLst>
              <a:ext uri="{FF2B5EF4-FFF2-40B4-BE49-F238E27FC236}">
                <a16:creationId xmlns:a16="http://schemas.microsoft.com/office/drawing/2014/main" id="{6E194393-BF3F-174C-0EBD-15448BFE4127}"/>
              </a:ext>
            </a:extLst>
          </p:cNvPr>
          <p:cNvSpPr txBox="1"/>
          <p:nvPr/>
        </p:nvSpPr>
        <p:spPr>
          <a:xfrm>
            <a:off x="1181829" y="2024150"/>
            <a:ext cx="5714999" cy="646331"/>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de-DE" dirty="0">
                <a:highlight>
                  <a:srgbClr val="FF0000"/>
                </a:highlight>
              </a:rPr>
              <a:t>The</a:t>
            </a:r>
            <a:r>
              <a:rPr lang="de-DE" dirty="0"/>
              <a:t> </a:t>
            </a:r>
            <a:r>
              <a:rPr lang="de-DE" dirty="0" err="1"/>
              <a:t>wine</a:t>
            </a:r>
            <a:r>
              <a:rPr lang="de-DE" dirty="0"/>
              <a:t> </a:t>
            </a:r>
            <a:r>
              <a:rPr lang="de-DE" dirty="0" err="1">
                <a:highlight>
                  <a:srgbClr val="FF0000"/>
                </a:highlight>
              </a:rPr>
              <a:t>has</a:t>
            </a:r>
            <a:r>
              <a:rPr lang="de-DE" dirty="0"/>
              <a:t> </a:t>
            </a:r>
            <a:r>
              <a:rPr lang="de-DE" dirty="0">
                <a:highlight>
                  <a:srgbClr val="FF0000"/>
                </a:highlight>
              </a:rPr>
              <a:t>a</a:t>
            </a:r>
            <a:r>
              <a:rPr lang="de-DE" dirty="0"/>
              <a:t> </a:t>
            </a:r>
            <a:r>
              <a:rPr lang="de-DE" dirty="0" err="1"/>
              <a:t>rich</a:t>
            </a:r>
            <a:r>
              <a:rPr lang="de-DE" dirty="0"/>
              <a:t> taste </a:t>
            </a:r>
            <a:r>
              <a:rPr lang="de-DE" dirty="0" err="1">
                <a:highlight>
                  <a:srgbClr val="FF0000"/>
                </a:highlight>
              </a:rPr>
              <a:t>of</a:t>
            </a:r>
            <a:r>
              <a:rPr lang="de-DE" dirty="0"/>
              <a:t> </a:t>
            </a:r>
            <a:r>
              <a:rPr lang="de-DE" dirty="0" err="1">
                <a:highlight>
                  <a:srgbClr val="FFFF00"/>
                </a:highlight>
              </a:rPr>
              <a:t>cherry</a:t>
            </a:r>
            <a:r>
              <a:rPr lang="de-DE" dirty="0"/>
              <a:t> </a:t>
            </a:r>
            <a:r>
              <a:rPr lang="de-DE" dirty="0">
                <a:highlight>
                  <a:srgbClr val="FF0000"/>
                </a:highlight>
              </a:rPr>
              <a:t>and</a:t>
            </a:r>
            <a:r>
              <a:rPr lang="de-DE" dirty="0"/>
              <a:t> </a:t>
            </a:r>
            <a:r>
              <a:rPr lang="de-DE" dirty="0" err="1">
                <a:highlight>
                  <a:srgbClr val="C0C0C0"/>
                </a:highlight>
              </a:rPr>
              <a:t>black</a:t>
            </a:r>
            <a:r>
              <a:rPr lang="de-DE" dirty="0">
                <a:highlight>
                  <a:srgbClr val="C0C0C0"/>
                </a:highlight>
              </a:rPr>
              <a:t> </a:t>
            </a:r>
            <a:r>
              <a:rPr lang="de-DE" dirty="0" err="1">
                <a:highlight>
                  <a:srgbClr val="C0C0C0"/>
                </a:highlight>
              </a:rPr>
              <a:t>plum</a:t>
            </a:r>
            <a:r>
              <a:rPr lang="de-DE" dirty="0"/>
              <a:t>.</a:t>
            </a:r>
          </a:p>
          <a:p>
            <a:pPr marL="342900" indent="-342900">
              <a:buAutoNum type="arabicPeriod"/>
            </a:pPr>
            <a:r>
              <a:rPr lang="de-DE" dirty="0" err="1"/>
              <a:t>Intense</a:t>
            </a:r>
            <a:r>
              <a:rPr lang="de-DE" dirty="0"/>
              <a:t> </a:t>
            </a:r>
            <a:r>
              <a:rPr lang="de-DE" dirty="0" err="1"/>
              <a:t>red</a:t>
            </a:r>
            <a:r>
              <a:rPr lang="de-DE" dirty="0"/>
              <a:t> </a:t>
            </a:r>
            <a:r>
              <a:rPr lang="de-DE" dirty="0" err="1"/>
              <a:t>color</a:t>
            </a:r>
            <a:r>
              <a:rPr lang="de-DE" dirty="0"/>
              <a:t> </a:t>
            </a:r>
            <a:r>
              <a:rPr lang="de-DE" dirty="0">
                <a:highlight>
                  <a:srgbClr val="FF0000"/>
                </a:highlight>
              </a:rPr>
              <a:t>like</a:t>
            </a:r>
            <a:r>
              <a:rPr lang="de-DE" dirty="0"/>
              <a:t> </a:t>
            </a:r>
            <a:r>
              <a:rPr lang="de-DE" dirty="0" err="1"/>
              <a:t>ripe</a:t>
            </a:r>
            <a:r>
              <a:rPr lang="de-DE" dirty="0"/>
              <a:t> </a:t>
            </a:r>
            <a:r>
              <a:rPr lang="de-DE" dirty="0" err="1">
                <a:highlight>
                  <a:srgbClr val="FFFF00"/>
                </a:highlight>
              </a:rPr>
              <a:t>cherries</a:t>
            </a:r>
            <a:r>
              <a:rPr lang="de-DE" dirty="0"/>
              <a:t>. </a:t>
            </a:r>
          </a:p>
        </p:txBody>
      </p:sp>
      <p:sp>
        <p:nvSpPr>
          <p:cNvPr id="5" name="Textfeld 4">
            <a:extLst>
              <a:ext uri="{FF2B5EF4-FFF2-40B4-BE49-F238E27FC236}">
                <a16:creationId xmlns:a16="http://schemas.microsoft.com/office/drawing/2014/main" id="{85916848-6F9C-6880-EB8E-BC610062E8E7}"/>
              </a:ext>
            </a:extLst>
          </p:cNvPr>
          <p:cNvSpPr txBox="1"/>
          <p:nvPr/>
        </p:nvSpPr>
        <p:spPr>
          <a:xfrm>
            <a:off x="52769" y="5490812"/>
            <a:ext cx="398656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b="1" dirty="0" err="1"/>
              <a:t>Tokenize</a:t>
            </a:r>
            <a:endParaRPr lang="de-DE" b="1" dirty="0"/>
          </a:p>
          <a:p>
            <a:r>
              <a:rPr lang="de-DE" dirty="0" err="1"/>
              <a:t>Intense</a:t>
            </a:r>
            <a:r>
              <a:rPr lang="de-DE" dirty="0" err="1">
                <a:ea typeface="+mn-lt"/>
                <a:cs typeface="+mn-lt"/>
              </a:rPr>
              <a:t>|red|color|like|ripe|cherries</a:t>
            </a:r>
            <a:endParaRPr lang="de-DE" dirty="0">
              <a:ea typeface="+mn-lt"/>
              <a:cs typeface="+mn-lt"/>
            </a:endParaRPr>
          </a:p>
        </p:txBody>
      </p:sp>
      <p:sp>
        <p:nvSpPr>
          <p:cNvPr id="6" name="Textfeld 5">
            <a:extLst>
              <a:ext uri="{FF2B5EF4-FFF2-40B4-BE49-F238E27FC236}">
                <a16:creationId xmlns:a16="http://schemas.microsoft.com/office/drawing/2014/main" id="{6752E342-0C80-C2B7-88E5-0614EE1D019E}"/>
              </a:ext>
            </a:extLst>
          </p:cNvPr>
          <p:cNvSpPr txBox="1"/>
          <p:nvPr/>
        </p:nvSpPr>
        <p:spPr>
          <a:xfrm>
            <a:off x="563866" y="4905373"/>
            <a:ext cx="199792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b="1" dirty="0" err="1">
                <a:highlight>
                  <a:srgbClr val="FF0000"/>
                </a:highlight>
              </a:rPr>
              <a:t>Stop</a:t>
            </a:r>
            <a:r>
              <a:rPr lang="de-DE" b="1" dirty="0">
                <a:highlight>
                  <a:srgbClr val="FF0000"/>
                </a:highlight>
              </a:rPr>
              <a:t> </a:t>
            </a:r>
            <a:r>
              <a:rPr lang="de-DE" b="1" dirty="0" err="1">
                <a:highlight>
                  <a:srgbClr val="FF0000"/>
                </a:highlight>
              </a:rPr>
              <a:t>word</a:t>
            </a:r>
            <a:r>
              <a:rPr lang="de-DE" b="1" dirty="0">
                <a:highlight>
                  <a:srgbClr val="FF0000"/>
                </a:highlight>
              </a:rPr>
              <a:t> </a:t>
            </a:r>
            <a:r>
              <a:rPr lang="de-DE" b="1" dirty="0" err="1">
                <a:highlight>
                  <a:srgbClr val="FF0000"/>
                </a:highlight>
              </a:rPr>
              <a:t>removal</a:t>
            </a:r>
            <a:endParaRPr lang="de-DE" b="1" dirty="0">
              <a:highlight>
                <a:srgbClr val="FF0000"/>
              </a:highlight>
            </a:endParaRPr>
          </a:p>
        </p:txBody>
      </p:sp>
      <p:sp>
        <p:nvSpPr>
          <p:cNvPr id="14" name="Textfeld 13">
            <a:extLst>
              <a:ext uri="{FF2B5EF4-FFF2-40B4-BE49-F238E27FC236}">
                <a16:creationId xmlns:a16="http://schemas.microsoft.com/office/drawing/2014/main" id="{60F11CF3-5BBA-C0E9-FF60-9F5BC1F57F62}"/>
              </a:ext>
            </a:extLst>
          </p:cNvPr>
          <p:cNvSpPr txBox="1"/>
          <p:nvPr/>
        </p:nvSpPr>
        <p:spPr>
          <a:xfrm>
            <a:off x="2664012" y="4161958"/>
            <a:ext cx="233246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b="1" dirty="0" err="1"/>
              <a:t>Filtering</a:t>
            </a:r>
            <a:endParaRPr lang="de-DE" b="1" dirty="0"/>
          </a:p>
          <a:p>
            <a:r>
              <a:rPr lang="de-DE" dirty="0" err="1"/>
              <a:t>Wine</a:t>
            </a:r>
            <a:r>
              <a:rPr lang="de-DE" dirty="0"/>
              <a:t>, </a:t>
            </a:r>
            <a:r>
              <a:rPr lang="de-DE" dirty="0" err="1"/>
              <a:t>Winemaker</a:t>
            </a:r>
            <a:r>
              <a:rPr lang="de-DE" dirty="0"/>
              <a:t>,...</a:t>
            </a:r>
          </a:p>
        </p:txBody>
      </p:sp>
      <p:sp>
        <p:nvSpPr>
          <p:cNvPr id="15" name="Textfeld 14">
            <a:extLst>
              <a:ext uri="{FF2B5EF4-FFF2-40B4-BE49-F238E27FC236}">
                <a16:creationId xmlns:a16="http://schemas.microsoft.com/office/drawing/2014/main" id="{FD253E77-23E8-EEAA-DA38-13C225E33FB1}"/>
              </a:ext>
            </a:extLst>
          </p:cNvPr>
          <p:cNvSpPr txBox="1"/>
          <p:nvPr/>
        </p:nvSpPr>
        <p:spPr>
          <a:xfrm>
            <a:off x="4355280" y="3660152"/>
            <a:ext cx="188641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b="1" err="1">
                <a:highlight>
                  <a:srgbClr val="FFFF00"/>
                </a:highlight>
              </a:rPr>
              <a:t>Stemming</a:t>
            </a:r>
            <a:endParaRPr lang="de-DE" b="1">
              <a:highlight>
                <a:srgbClr val="FFFF00"/>
              </a:highlight>
            </a:endParaRPr>
          </a:p>
          <a:p>
            <a:r>
              <a:rPr lang="de-DE" err="1">
                <a:highlight>
                  <a:srgbClr val="FFFF00"/>
                </a:highlight>
              </a:rPr>
              <a:t>cherri</a:t>
            </a:r>
            <a:endParaRPr lang="de-DE" b="1" err="1">
              <a:highlight>
                <a:srgbClr val="FFFF00"/>
              </a:highlight>
            </a:endParaRPr>
          </a:p>
        </p:txBody>
      </p:sp>
      <p:sp>
        <p:nvSpPr>
          <p:cNvPr id="17" name="Textfeld 16">
            <a:extLst>
              <a:ext uri="{FF2B5EF4-FFF2-40B4-BE49-F238E27FC236}">
                <a16:creationId xmlns:a16="http://schemas.microsoft.com/office/drawing/2014/main" id="{0E20540C-4257-5041-521C-12FC8084A89B}"/>
              </a:ext>
            </a:extLst>
          </p:cNvPr>
          <p:cNvSpPr txBox="1"/>
          <p:nvPr/>
        </p:nvSpPr>
        <p:spPr>
          <a:xfrm>
            <a:off x="5962914" y="3334908"/>
            <a:ext cx="160763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b="1">
                <a:highlight>
                  <a:srgbClr val="C0C0C0"/>
                </a:highlight>
              </a:rPr>
              <a:t>n-grams</a:t>
            </a:r>
          </a:p>
          <a:p>
            <a:r>
              <a:rPr lang="de-DE" err="1">
                <a:highlight>
                  <a:srgbClr val="C0C0C0"/>
                </a:highlight>
              </a:rPr>
              <a:t>black_plum</a:t>
            </a:r>
            <a:endParaRPr lang="de-DE" b="1" err="1">
              <a:highlight>
                <a:srgbClr val="C0C0C0"/>
              </a:highlight>
            </a:endParaRPr>
          </a:p>
        </p:txBody>
      </p:sp>
      <p:sp>
        <p:nvSpPr>
          <p:cNvPr id="20" name="Pfeil: nach rechts 19">
            <a:extLst>
              <a:ext uri="{FF2B5EF4-FFF2-40B4-BE49-F238E27FC236}">
                <a16:creationId xmlns:a16="http://schemas.microsoft.com/office/drawing/2014/main" id="{A80D7CC5-8FAE-6782-4B8F-D08D2CA5B793}"/>
              </a:ext>
            </a:extLst>
          </p:cNvPr>
          <p:cNvSpPr/>
          <p:nvPr/>
        </p:nvSpPr>
        <p:spPr>
          <a:xfrm rot="20880000">
            <a:off x="1384766" y="4899263"/>
            <a:ext cx="6672187" cy="10194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7" name="슬라이드 번호 개체 틀 6">
            <a:extLst>
              <a:ext uri="{FF2B5EF4-FFF2-40B4-BE49-F238E27FC236}">
                <a16:creationId xmlns:a16="http://schemas.microsoft.com/office/drawing/2014/main" id="{6CB4BEDB-0734-0EA2-2F71-259BF71D4EBF}"/>
              </a:ext>
            </a:extLst>
          </p:cNvPr>
          <p:cNvSpPr>
            <a:spLocks noGrp="1"/>
          </p:cNvSpPr>
          <p:nvPr>
            <p:ph type="sldNum" sz="quarter" idx="12"/>
          </p:nvPr>
        </p:nvSpPr>
        <p:spPr/>
        <p:txBody>
          <a:bodyPr/>
          <a:lstStyle/>
          <a:p>
            <a:fld id="{3A98EE3D-8CD1-4C3F-BD1C-C98C9596463C}" type="slidenum">
              <a:rPr lang="de-DE" noProof="0" smtClean="0"/>
              <a:t>12</a:t>
            </a:fld>
            <a:endParaRPr lang="ko-KR" altLang="en-US"/>
          </a:p>
        </p:txBody>
      </p:sp>
    </p:spTree>
    <p:extLst>
      <p:ext uri="{BB962C8B-B14F-4D97-AF65-F5344CB8AC3E}">
        <p14:creationId xmlns:p14="http://schemas.microsoft.com/office/powerpoint/2010/main" val="3294924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DD72A2FD-0B5C-4AF2-89DC-4AAB8E2661BF}"/>
              </a:ext>
            </a:extLst>
          </p:cNvPr>
          <p:cNvGraphicFramePr>
            <a:graphicFrameLocks noChangeAspect="1"/>
          </p:cNvGraphicFramePr>
          <p:nvPr>
            <p:custDataLst>
              <p:tags r:id="rId1"/>
            </p:custDataLst>
            <p:extLst>
              <p:ext uri="{D42A27DB-BD31-4B8C-83A1-F6EECF244321}">
                <p14:modId xmlns:p14="http://schemas.microsoft.com/office/powerpoint/2010/main" val="244252458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6" progId="TCLayout.ActiveDocument.1">
                  <p:embed/>
                </p:oleObj>
              </mc:Choice>
              <mc:Fallback>
                <p:oleObj name="think-cell Folie" r:id="rId3" imgW="425" imgH="426" progId="TCLayout.ActiveDocument.1">
                  <p:embed/>
                  <p:pic>
                    <p:nvPicPr>
                      <p:cNvPr id="5" name="Objekt 4" hidden="1">
                        <a:extLst>
                          <a:ext uri="{FF2B5EF4-FFF2-40B4-BE49-F238E27FC236}">
                            <a16:creationId xmlns:a16="http://schemas.microsoft.com/office/drawing/2014/main" id="{DD72A2FD-0B5C-4AF2-89DC-4AAB8E2661BF}"/>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A0F3B4F6-AE1D-440A-8E80-A4857A3C755F}"/>
              </a:ext>
            </a:extLst>
          </p:cNvPr>
          <p:cNvSpPr>
            <a:spLocks noGrp="1"/>
          </p:cNvSpPr>
          <p:nvPr>
            <p:ph type="title"/>
          </p:nvPr>
        </p:nvSpPr>
        <p:spPr/>
        <p:txBody>
          <a:bodyPr vert="horz">
            <a:normAutofit/>
          </a:bodyPr>
          <a:lstStyle/>
          <a:p>
            <a:r>
              <a:rPr lang="de-DE" sz="3200" dirty="0" err="1"/>
              <a:t>Conversions</a:t>
            </a:r>
            <a:r>
              <a:rPr lang="de-DE" sz="3200" dirty="0"/>
              <a:t> and Transformation</a:t>
            </a:r>
          </a:p>
        </p:txBody>
      </p:sp>
      <p:sp>
        <p:nvSpPr>
          <p:cNvPr id="3" name="Inhaltsplatzhalter 2">
            <a:extLst>
              <a:ext uri="{FF2B5EF4-FFF2-40B4-BE49-F238E27FC236}">
                <a16:creationId xmlns:a16="http://schemas.microsoft.com/office/drawing/2014/main" id="{179FCDE1-025A-4F38-B854-6F5F4DEEB8D7}"/>
              </a:ext>
            </a:extLst>
          </p:cNvPr>
          <p:cNvSpPr>
            <a:spLocks noGrp="1"/>
          </p:cNvSpPr>
          <p:nvPr>
            <p:ph idx="1"/>
          </p:nvPr>
        </p:nvSpPr>
        <p:spPr>
          <a:xfrm>
            <a:off x="1097280" y="2108201"/>
            <a:ext cx="5862320" cy="3760891"/>
          </a:xfrm>
        </p:spPr>
        <p:txBody>
          <a:bodyPr vert="horz" lIns="0" tIns="45720" rIns="0" bIns="45720" rtlCol="0" anchor="t">
            <a:normAutofit/>
          </a:bodyPr>
          <a:lstStyle/>
          <a:p>
            <a:pPr marL="180975" indent="-177800">
              <a:lnSpc>
                <a:spcPct val="90000"/>
              </a:lnSpc>
              <a:spcAft>
                <a:spcPts val="600"/>
              </a:spcAft>
              <a:buFont typeface="Arial" panose="020B0604020202020204" pitchFamily="34" charset="0"/>
              <a:buChar char="•"/>
            </a:pPr>
            <a:r>
              <a:rPr lang="de-DE" sz="1800" b="1" dirty="0">
                <a:solidFill>
                  <a:srgbClr val="3C4043"/>
                </a:solidFill>
              </a:rPr>
              <a:t>Text </a:t>
            </a:r>
            <a:r>
              <a:rPr lang="de-DE" sz="1800" b="1" dirty="0" err="1">
                <a:solidFill>
                  <a:srgbClr val="3C4043"/>
                </a:solidFill>
              </a:rPr>
              <a:t>processing</a:t>
            </a:r>
            <a:endParaRPr lang="de-DE" sz="1800" b="1" dirty="0">
              <a:solidFill>
                <a:srgbClr val="3C4043"/>
              </a:solidFill>
            </a:endParaRPr>
          </a:p>
          <a:p>
            <a:pPr marL="357188" lvl="1" indent="-184150">
              <a:lnSpc>
                <a:spcPct val="90000"/>
              </a:lnSpc>
              <a:spcAft>
                <a:spcPts val="600"/>
              </a:spcAft>
              <a:buFont typeface="Arial" panose="020B0604020202020204" pitchFamily="34" charset="0"/>
              <a:buChar char="•"/>
            </a:pPr>
            <a:r>
              <a:rPr lang="de-DE" sz="1800" dirty="0" err="1">
                <a:solidFill>
                  <a:srgbClr val="3C4043"/>
                </a:solidFill>
              </a:rPr>
              <a:t>Tokenization</a:t>
            </a:r>
            <a:r>
              <a:rPr lang="de-DE" sz="1800" dirty="0">
                <a:solidFill>
                  <a:srgbClr val="3C4043"/>
                </a:solidFill>
              </a:rPr>
              <a:t> </a:t>
            </a:r>
            <a:r>
              <a:rPr lang="de-DE" sz="1800" dirty="0" err="1">
                <a:solidFill>
                  <a:srgbClr val="3C4043"/>
                </a:solidFill>
              </a:rPr>
              <a:t>of</a:t>
            </a:r>
            <a:r>
              <a:rPr lang="de-DE" sz="1800" dirty="0">
                <a:solidFill>
                  <a:srgbClr val="3C4043"/>
                </a:solidFill>
              </a:rPr>
              <a:t> </a:t>
            </a:r>
            <a:r>
              <a:rPr lang="de-DE" sz="1800" dirty="0" err="1">
                <a:solidFill>
                  <a:srgbClr val="3C4043"/>
                </a:solidFill>
              </a:rPr>
              <a:t>wine</a:t>
            </a:r>
            <a:r>
              <a:rPr lang="de-DE" sz="1800" dirty="0">
                <a:solidFill>
                  <a:srgbClr val="3C4043"/>
                </a:solidFill>
              </a:rPr>
              <a:t> </a:t>
            </a:r>
            <a:r>
              <a:rPr lang="de-DE" sz="1800" dirty="0" err="1">
                <a:solidFill>
                  <a:srgbClr val="3C4043"/>
                </a:solidFill>
              </a:rPr>
              <a:t>descriptions</a:t>
            </a:r>
            <a:r>
              <a:rPr lang="de-DE" sz="1800" dirty="0">
                <a:solidFill>
                  <a:srgbClr val="3C4043"/>
                </a:solidFill>
              </a:rPr>
              <a:t> </a:t>
            </a:r>
            <a:r>
              <a:rPr lang="de-DE" sz="1800" dirty="0" err="1">
                <a:solidFill>
                  <a:srgbClr val="3C4043"/>
                </a:solidFill>
              </a:rPr>
              <a:t>to</a:t>
            </a:r>
            <a:r>
              <a:rPr lang="de-DE" sz="1800" dirty="0">
                <a:solidFill>
                  <a:srgbClr val="3C4043"/>
                </a:solidFill>
              </a:rPr>
              <a:t> </a:t>
            </a:r>
            <a:r>
              <a:rPr lang="de-DE" sz="1800" dirty="0" err="1">
                <a:solidFill>
                  <a:srgbClr val="3C4043"/>
                </a:solidFill>
              </a:rPr>
              <a:t>generate</a:t>
            </a:r>
            <a:r>
              <a:rPr lang="de-DE" sz="1800" dirty="0">
                <a:solidFill>
                  <a:srgbClr val="3C4043"/>
                </a:solidFill>
              </a:rPr>
              <a:t> a Term </a:t>
            </a:r>
            <a:r>
              <a:rPr lang="de-DE" sz="1800" dirty="0" err="1">
                <a:solidFill>
                  <a:srgbClr val="3C4043"/>
                </a:solidFill>
              </a:rPr>
              <a:t>Document</a:t>
            </a:r>
            <a:r>
              <a:rPr lang="de-DE" sz="1800" dirty="0">
                <a:solidFill>
                  <a:srgbClr val="3C4043"/>
                </a:solidFill>
              </a:rPr>
              <a:t> Matrix (TDM) </a:t>
            </a:r>
            <a:r>
              <a:rPr lang="de-DE" sz="1800" dirty="0" err="1">
                <a:solidFill>
                  <a:srgbClr val="3C4043"/>
                </a:solidFill>
              </a:rPr>
              <a:t>for</a:t>
            </a:r>
            <a:r>
              <a:rPr lang="de-DE" sz="1800" dirty="0">
                <a:solidFill>
                  <a:srgbClr val="3C4043"/>
                </a:solidFill>
              </a:rPr>
              <a:t> Term </a:t>
            </a:r>
            <a:r>
              <a:rPr lang="de-DE" sz="1800" dirty="0" err="1">
                <a:solidFill>
                  <a:srgbClr val="3C4043"/>
                </a:solidFill>
              </a:rPr>
              <a:t>frequencies</a:t>
            </a:r>
            <a:r>
              <a:rPr lang="de-DE" sz="1800" dirty="0">
                <a:solidFill>
                  <a:srgbClr val="3C4043"/>
                </a:solidFill>
              </a:rPr>
              <a:t> </a:t>
            </a:r>
            <a:r>
              <a:rPr lang="de-DE" sz="1800" dirty="0" err="1">
                <a:solidFill>
                  <a:srgbClr val="3C4043"/>
                </a:solidFill>
              </a:rPr>
              <a:t>or</a:t>
            </a:r>
            <a:r>
              <a:rPr lang="de-DE" sz="1800" dirty="0">
                <a:solidFill>
                  <a:srgbClr val="3C4043"/>
                </a:solidFill>
              </a:rPr>
              <a:t> </a:t>
            </a:r>
            <a:r>
              <a:rPr lang="de-DE" sz="1800" dirty="0" err="1">
                <a:solidFill>
                  <a:srgbClr val="3C4043"/>
                </a:solidFill>
              </a:rPr>
              <a:t>counts</a:t>
            </a:r>
            <a:endParaRPr lang="de-DE" sz="1800" dirty="0">
              <a:solidFill>
                <a:srgbClr val="3C4043"/>
              </a:solidFill>
            </a:endParaRPr>
          </a:p>
          <a:p>
            <a:pPr marL="180975" indent="-177800">
              <a:lnSpc>
                <a:spcPct val="90000"/>
              </a:lnSpc>
              <a:spcAft>
                <a:spcPts val="600"/>
              </a:spcAft>
              <a:buFont typeface="Arial" panose="020B0604020202020204" pitchFamily="34" charset="0"/>
              <a:buChar char="•"/>
            </a:pPr>
            <a:r>
              <a:rPr lang="de-DE" sz="1800" dirty="0">
                <a:solidFill>
                  <a:srgbClr val="3C4043"/>
                </a:solidFill>
              </a:rPr>
              <a:t>Via TDM </a:t>
            </a:r>
            <a:r>
              <a:rPr lang="de-DE" sz="1800" dirty="0" err="1">
                <a:solidFill>
                  <a:srgbClr val="3C4043"/>
                </a:solidFill>
              </a:rPr>
              <a:t>it</a:t>
            </a:r>
            <a:r>
              <a:rPr lang="de-DE" sz="1800" dirty="0">
                <a:solidFill>
                  <a:srgbClr val="3C4043"/>
                </a:solidFill>
              </a:rPr>
              <a:t> </a:t>
            </a:r>
            <a:r>
              <a:rPr lang="de-DE" sz="1800" dirty="0" err="1">
                <a:solidFill>
                  <a:srgbClr val="3C4043"/>
                </a:solidFill>
              </a:rPr>
              <a:t>is</a:t>
            </a:r>
            <a:r>
              <a:rPr lang="de-DE" sz="1800" dirty="0">
                <a:solidFill>
                  <a:srgbClr val="3C4043"/>
                </a:solidFill>
              </a:rPr>
              <a:t> possible </a:t>
            </a:r>
            <a:r>
              <a:rPr lang="de-DE" sz="1800" dirty="0" err="1">
                <a:solidFill>
                  <a:srgbClr val="3C4043"/>
                </a:solidFill>
              </a:rPr>
              <a:t>to</a:t>
            </a:r>
            <a:r>
              <a:rPr lang="de-DE" sz="1800" dirty="0">
                <a:solidFill>
                  <a:srgbClr val="3C4043"/>
                </a:solidFill>
              </a:rPr>
              <a:t> </a:t>
            </a:r>
            <a:r>
              <a:rPr lang="de-DE" sz="1800" dirty="0" err="1">
                <a:solidFill>
                  <a:srgbClr val="3C4043"/>
                </a:solidFill>
              </a:rPr>
              <a:t>derive</a:t>
            </a:r>
            <a:r>
              <a:rPr lang="de-DE" sz="1800" dirty="0">
                <a:solidFill>
                  <a:srgbClr val="3C4043"/>
                </a:solidFill>
              </a:rPr>
              <a:t> </a:t>
            </a:r>
            <a:r>
              <a:rPr lang="de-DE" sz="1800" dirty="0" err="1">
                <a:solidFill>
                  <a:srgbClr val="3C4043"/>
                </a:solidFill>
              </a:rPr>
              <a:t>further</a:t>
            </a:r>
            <a:r>
              <a:rPr lang="de-DE" sz="1800" dirty="0">
                <a:solidFill>
                  <a:srgbClr val="3C4043"/>
                </a:solidFill>
              </a:rPr>
              <a:t> </a:t>
            </a:r>
            <a:r>
              <a:rPr lang="de-DE" sz="1800" dirty="0" err="1">
                <a:solidFill>
                  <a:srgbClr val="3C4043"/>
                </a:solidFill>
              </a:rPr>
              <a:t>informations</a:t>
            </a:r>
            <a:r>
              <a:rPr lang="de-DE" sz="1800" dirty="0">
                <a:solidFill>
                  <a:srgbClr val="3C4043"/>
                </a:solidFill>
              </a:rPr>
              <a:t>:  </a:t>
            </a:r>
          </a:p>
          <a:p>
            <a:pPr marL="357188" lvl="2" indent="-177800">
              <a:lnSpc>
                <a:spcPct val="90000"/>
              </a:lnSpc>
              <a:spcAft>
                <a:spcPts val="600"/>
              </a:spcAft>
              <a:buFont typeface="Arial" panose="020B0604020202020204" pitchFamily="34" charset="0"/>
              <a:buChar char="•"/>
            </a:pPr>
            <a:r>
              <a:rPr lang="de-DE" sz="1800" dirty="0" err="1">
                <a:solidFill>
                  <a:srgbClr val="3C4043"/>
                </a:solidFill>
              </a:rPr>
              <a:t>word</a:t>
            </a:r>
            <a:r>
              <a:rPr lang="de-DE" sz="1800" dirty="0">
                <a:solidFill>
                  <a:srgbClr val="3C4043"/>
                </a:solidFill>
              </a:rPr>
              <a:t> </a:t>
            </a:r>
            <a:r>
              <a:rPr lang="de-DE" sz="1800" dirty="0" err="1">
                <a:solidFill>
                  <a:srgbClr val="3C4043"/>
                </a:solidFill>
              </a:rPr>
              <a:t>count</a:t>
            </a:r>
            <a:r>
              <a:rPr lang="de-DE" sz="1800" dirty="0">
                <a:solidFill>
                  <a:srgbClr val="3C4043"/>
                </a:solidFill>
              </a:rPr>
              <a:t>: </a:t>
            </a:r>
            <a:r>
              <a:rPr lang="de-DE" sz="1800" dirty="0" err="1">
                <a:solidFill>
                  <a:srgbClr val="3C4043"/>
                </a:solidFill>
              </a:rPr>
              <a:t>numeric</a:t>
            </a:r>
            <a:r>
              <a:rPr lang="de-DE" sz="1800" dirty="0">
                <a:solidFill>
                  <a:srgbClr val="3C4043"/>
                </a:solidFill>
              </a:rPr>
              <a:t> </a:t>
            </a:r>
            <a:r>
              <a:rPr lang="de-DE" sz="1800" dirty="0" err="1">
                <a:solidFill>
                  <a:srgbClr val="3C4043"/>
                </a:solidFill>
              </a:rPr>
              <a:t>value</a:t>
            </a:r>
            <a:r>
              <a:rPr lang="de-DE" sz="1800" dirty="0">
                <a:solidFill>
                  <a:srgbClr val="3C4043"/>
                </a:solidFill>
              </a:rPr>
              <a:t> </a:t>
            </a:r>
            <a:r>
              <a:rPr lang="de-DE" sz="1800" dirty="0" err="1">
                <a:solidFill>
                  <a:srgbClr val="3C4043"/>
                </a:solidFill>
              </a:rPr>
              <a:t>for</a:t>
            </a:r>
            <a:r>
              <a:rPr lang="de-DE" sz="1800" dirty="0">
                <a:solidFill>
                  <a:srgbClr val="3C4043"/>
                </a:solidFill>
              </a:rPr>
              <a:t> linear </a:t>
            </a:r>
            <a:r>
              <a:rPr lang="de-DE" sz="1800" dirty="0" err="1">
                <a:solidFill>
                  <a:srgbClr val="3C4043"/>
                </a:solidFill>
              </a:rPr>
              <a:t>regression</a:t>
            </a:r>
            <a:endParaRPr lang="de-DE" sz="1800" dirty="0">
              <a:solidFill>
                <a:srgbClr val="3C4043"/>
              </a:solidFill>
            </a:endParaRPr>
          </a:p>
          <a:p>
            <a:pPr marL="357188" lvl="2" indent="-177800">
              <a:lnSpc>
                <a:spcPct val="90000"/>
              </a:lnSpc>
              <a:spcAft>
                <a:spcPts val="600"/>
              </a:spcAft>
              <a:buFont typeface="Arial" panose="020B0604020202020204" pitchFamily="34" charset="0"/>
              <a:buChar char="•"/>
            </a:pPr>
            <a:r>
              <a:rPr lang="de-DE" sz="1800" dirty="0" err="1">
                <a:solidFill>
                  <a:srgbClr val="3C4043"/>
                </a:solidFill>
              </a:rPr>
              <a:t>key</a:t>
            </a:r>
            <a:r>
              <a:rPr lang="de-DE" sz="1800" dirty="0">
                <a:solidFill>
                  <a:srgbClr val="3C4043"/>
                </a:solidFill>
              </a:rPr>
              <a:t> </a:t>
            </a:r>
            <a:r>
              <a:rPr lang="de-DE" sz="1800" dirty="0" err="1">
                <a:solidFill>
                  <a:srgbClr val="3C4043"/>
                </a:solidFill>
              </a:rPr>
              <a:t>words</a:t>
            </a:r>
            <a:r>
              <a:rPr lang="de-DE" sz="1800" dirty="0">
                <a:solidFill>
                  <a:srgbClr val="3C4043"/>
                </a:solidFill>
              </a:rPr>
              <a:t> </a:t>
            </a:r>
            <a:r>
              <a:rPr lang="de-DE" sz="1800" dirty="0" err="1">
                <a:solidFill>
                  <a:srgbClr val="3C4043"/>
                </a:solidFill>
              </a:rPr>
              <a:t>identification</a:t>
            </a:r>
            <a:r>
              <a:rPr lang="de-DE" sz="1800" dirty="0">
                <a:solidFill>
                  <a:srgbClr val="3C4043"/>
                </a:solidFill>
              </a:rPr>
              <a:t>: </a:t>
            </a:r>
            <a:r>
              <a:rPr lang="de-DE" sz="1800" dirty="0" err="1">
                <a:solidFill>
                  <a:srgbClr val="3C4043"/>
                </a:solidFill>
              </a:rPr>
              <a:t>term</a:t>
            </a:r>
            <a:r>
              <a:rPr lang="de-DE" sz="1800" dirty="0">
                <a:solidFill>
                  <a:srgbClr val="3C4043"/>
                </a:solidFill>
              </a:rPr>
              <a:t> </a:t>
            </a:r>
            <a:r>
              <a:rPr lang="de-DE" sz="1800" dirty="0" err="1">
                <a:solidFill>
                  <a:srgbClr val="3C4043"/>
                </a:solidFill>
              </a:rPr>
              <a:t>frequencies</a:t>
            </a:r>
            <a:r>
              <a:rPr lang="de-DE" sz="1800" dirty="0">
                <a:solidFill>
                  <a:srgbClr val="3C4043"/>
                </a:solidFill>
              </a:rPr>
              <a:t> </a:t>
            </a:r>
            <a:r>
              <a:rPr lang="de-DE" sz="1800" dirty="0" err="1">
                <a:solidFill>
                  <a:srgbClr val="3C4043"/>
                </a:solidFill>
              </a:rPr>
              <a:t>for</a:t>
            </a:r>
            <a:r>
              <a:rPr lang="de-DE" sz="1800" dirty="0">
                <a:solidFill>
                  <a:srgbClr val="3C4043"/>
                </a:solidFill>
              </a:rPr>
              <a:t> Content-</a:t>
            </a:r>
            <a:r>
              <a:rPr lang="de-DE" sz="1800" dirty="0" err="1">
                <a:solidFill>
                  <a:srgbClr val="3C4043"/>
                </a:solidFill>
              </a:rPr>
              <a:t>Based</a:t>
            </a:r>
            <a:r>
              <a:rPr lang="de-DE" sz="1800" dirty="0">
                <a:solidFill>
                  <a:srgbClr val="3C4043"/>
                </a:solidFill>
              </a:rPr>
              <a:t> </a:t>
            </a:r>
            <a:r>
              <a:rPr lang="de-DE" sz="1800" dirty="0" err="1">
                <a:solidFill>
                  <a:srgbClr val="3C4043"/>
                </a:solidFill>
              </a:rPr>
              <a:t>Recommendation</a:t>
            </a:r>
            <a:r>
              <a:rPr lang="de-DE" sz="1800" dirty="0">
                <a:solidFill>
                  <a:srgbClr val="3C4043"/>
                </a:solidFill>
              </a:rPr>
              <a:t> Engine and Clustering</a:t>
            </a:r>
          </a:p>
          <a:p>
            <a:pPr marL="357188" lvl="2" indent="-177800">
              <a:lnSpc>
                <a:spcPct val="90000"/>
              </a:lnSpc>
              <a:spcAft>
                <a:spcPts val="600"/>
              </a:spcAft>
              <a:buFont typeface="Arial" panose="020B0604020202020204" pitchFamily="34" charset="0"/>
              <a:buChar char="•"/>
            </a:pPr>
            <a:r>
              <a:rPr lang="de-DE" sz="1800" dirty="0">
                <a:solidFill>
                  <a:srgbClr val="3C4043"/>
                </a:solidFill>
              </a:rPr>
              <a:t>Term </a:t>
            </a:r>
            <a:r>
              <a:rPr lang="de-DE" sz="1800" dirty="0" err="1">
                <a:solidFill>
                  <a:srgbClr val="3C4043"/>
                </a:solidFill>
              </a:rPr>
              <a:t>identification</a:t>
            </a:r>
            <a:r>
              <a:rPr lang="de-DE" sz="1800" dirty="0">
                <a:solidFill>
                  <a:srgbClr val="3C4043"/>
                </a:solidFill>
              </a:rPr>
              <a:t> </a:t>
            </a:r>
            <a:r>
              <a:rPr lang="de-DE" sz="1800" dirty="0" err="1">
                <a:solidFill>
                  <a:srgbClr val="3C4043"/>
                </a:solidFill>
              </a:rPr>
              <a:t>for</a:t>
            </a:r>
            <a:r>
              <a:rPr lang="de-DE" sz="1800" dirty="0">
                <a:solidFill>
                  <a:srgbClr val="3C4043"/>
                </a:solidFill>
              </a:rPr>
              <a:t> </a:t>
            </a:r>
            <a:r>
              <a:rPr lang="de-DE" sz="1800" dirty="0" err="1">
                <a:solidFill>
                  <a:srgbClr val="3C4043"/>
                </a:solidFill>
              </a:rPr>
              <a:t>wine</a:t>
            </a:r>
            <a:r>
              <a:rPr lang="de-DE" sz="1800" dirty="0">
                <a:solidFill>
                  <a:srgbClr val="3C4043"/>
                </a:solidFill>
              </a:rPr>
              <a:t> </a:t>
            </a:r>
            <a:r>
              <a:rPr lang="de-DE" sz="1800" dirty="0" err="1">
                <a:solidFill>
                  <a:srgbClr val="3C4043"/>
                </a:solidFill>
              </a:rPr>
              <a:t>color</a:t>
            </a:r>
            <a:endParaRPr lang="de-DE" sz="1800" dirty="0">
              <a:solidFill>
                <a:srgbClr val="3C4043"/>
              </a:solidFill>
            </a:endParaRPr>
          </a:p>
          <a:p>
            <a:pPr marL="180975" indent="-177800">
              <a:lnSpc>
                <a:spcPct val="90000"/>
              </a:lnSpc>
              <a:spcAft>
                <a:spcPts val="600"/>
              </a:spcAft>
              <a:buFont typeface="Arial" panose="020B0604020202020204" pitchFamily="34" charset="0"/>
              <a:buChar char="•"/>
              <a:tabLst>
                <a:tab pos="180975" algn="l"/>
              </a:tabLst>
            </a:pPr>
            <a:r>
              <a:rPr lang="de-DE" sz="1800" dirty="0" err="1">
                <a:solidFill>
                  <a:srgbClr val="3C4043"/>
                </a:solidFill>
              </a:rPr>
              <a:t>Normalization</a:t>
            </a:r>
            <a:r>
              <a:rPr lang="de-DE" sz="1800" dirty="0">
                <a:solidFill>
                  <a:srgbClr val="3C4043"/>
                </a:solidFill>
              </a:rPr>
              <a:t> </a:t>
            </a:r>
            <a:r>
              <a:rPr lang="de-DE" sz="1800" dirty="0" err="1">
                <a:solidFill>
                  <a:srgbClr val="3C4043"/>
                </a:solidFill>
              </a:rPr>
              <a:t>of</a:t>
            </a:r>
            <a:r>
              <a:rPr lang="de-DE" sz="1800" dirty="0">
                <a:solidFill>
                  <a:srgbClr val="3C4043"/>
                </a:solidFill>
              </a:rPr>
              <a:t> </a:t>
            </a:r>
            <a:r>
              <a:rPr lang="de-DE" sz="1800" dirty="0" err="1">
                <a:solidFill>
                  <a:srgbClr val="3C4043"/>
                </a:solidFill>
              </a:rPr>
              <a:t>numeric</a:t>
            </a:r>
            <a:r>
              <a:rPr lang="de-DE" sz="1800" dirty="0">
                <a:solidFill>
                  <a:srgbClr val="3C4043"/>
                </a:solidFill>
              </a:rPr>
              <a:t> variables due </a:t>
            </a:r>
            <a:r>
              <a:rPr lang="de-DE" sz="1800" dirty="0" err="1">
                <a:solidFill>
                  <a:srgbClr val="3C4043"/>
                </a:solidFill>
              </a:rPr>
              <a:t>to</a:t>
            </a:r>
            <a:r>
              <a:rPr lang="de-DE" sz="1800" dirty="0">
                <a:solidFill>
                  <a:srgbClr val="3C4043"/>
                </a:solidFill>
              </a:rPr>
              <a:t> different </a:t>
            </a:r>
            <a:r>
              <a:rPr lang="de-DE" sz="1800" dirty="0" err="1">
                <a:solidFill>
                  <a:srgbClr val="3C4043"/>
                </a:solidFill>
              </a:rPr>
              <a:t>units</a:t>
            </a:r>
            <a:r>
              <a:rPr lang="de-DE" sz="1800" dirty="0">
                <a:solidFill>
                  <a:srgbClr val="3C4043"/>
                </a:solidFill>
              </a:rPr>
              <a:t> </a:t>
            </a:r>
            <a:r>
              <a:rPr lang="de-DE" sz="1800" dirty="0" err="1">
                <a:solidFill>
                  <a:srgbClr val="3C4043"/>
                </a:solidFill>
              </a:rPr>
              <a:t>to</a:t>
            </a:r>
            <a:r>
              <a:rPr lang="de-DE" sz="1800" dirty="0">
                <a:solidFill>
                  <a:srgbClr val="3C4043"/>
                </a:solidFill>
              </a:rPr>
              <a:t> </a:t>
            </a:r>
            <a:r>
              <a:rPr lang="de-DE" sz="1800" dirty="0" err="1">
                <a:solidFill>
                  <a:srgbClr val="3C4043"/>
                </a:solidFill>
              </a:rPr>
              <a:t>enable</a:t>
            </a:r>
            <a:r>
              <a:rPr lang="de-DE" sz="1800" dirty="0">
                <a:solidFill>
                  <a:srgbClr val="3C4043"/>
                </a:solidFill>
              </a:rPr>
              <a:t> </a:t>
            </a:r>
            <a:r>
              <a:rPr lang="de-DE" sz="1800" dirty="0" err="1">
                <a:solidFill>
                  <a:srgbClr val="3C4043"/>
                </a:solidFill>
              </a:rPr>
              <a:t>consistent</a:t>
            </a:r>
            <a:r>
              <a:rPr lang="de-DE" sz="1800" dirty="0">
                <a:solidFill>
                  <a:srgbClr val="3C4043"/>
                </a:solidFill>
              </a:rPr>
              <a:t> </a:t>
            </a:r>
            <a:r>
              <a:rPr lang="de-DE" sz="1800" dirty="0" err="1">
                <a:solidFill>
                  <a:srgbClr val="3C4043"/>
                </a:solidFill>
              </a:rPr>
              <a:t>comparison</a:t>
            </a:r>
            <a:endParaRPr lang="de-DE" sz="1800" dirty="0">
              <a:solidFill>
                <a:srgbClr val="3C4043"/>
              </a:solidFill>
            </a:endParaRPr>
          </a:p>
          <a:p>
            <a:pPr>
              <a:buChar char="-"/>
            </a:pPr>
            <a:endParaRPr lang="de-DE" sz="1800" dirty="0"/>
          </a:p>
          <a:p>
            <a:pPr>
              <a:buChar char="-"/>
            </a:pPr>
            <a:endParaRPr lang="de-DE" sz="1800" dirty="0"/>
          </a:p>
        </p:txBody>
      </p:sp>
      <p:pic>
        <p:nvPicPr>
          <p:cNvPr id="7" name="Grafik 7" descr="Ein Bild, das Tisch enthält.&#10;&#10;Beschreibung automatisch generiert.">
            <a:extLst>
              <a:ext uri="{FF2B5EF4-FFF2-40B4-BE49-F238E27FC236}">
                <a16:creationId xmlns:a16="http://schemas.microsoft.com/office/drawing/2014/main" id="{BD9B9F3D-4194-155A-CEC7-7D755232F0C6}"/>
              </a:ext>
            </a:extLst>
          </p:cNvPr>
          <p:cNvPicPr>
            <a:picLocks noChangeAspect="1"/>
          </p:cNvPicPr>
          <p:nvPr/>
        </p:nvPicPr>
        <p:blipFill>
          <a:blip r:embed="rId5"/>
          <a:stretch>
            <a:fillRect/>
          </a:stretch>
        </p:blipFill>
        <p:spPr>
          <a:xfrm>
            <a:off x="6959600" y="2108201"/>
            <a:ext cx="5136185" cy="2742659"/>
          </a:xfrm>
          <a:prstGeom prst="rect">
            <a:avLst/>
          </a:prstGeom>
        </p:spPr>
      </p:pic>
      <p:sp>
        <p:nvSpPr>
          <p:cNvPr id="4" name="슬라이드 번호 개체 틀 3">
            <a:extLst>
              <a:ext uri="{FF2B5EF4-FFF2-40B4-BE49-F238E27FC236}">
                <a16:creationId xmlns:a16="http://schemas.microsoft.com/office/drawing/2014/main" id="{D4544D16-3806-EB4B-B920-DAB5098C93B6}"/>
              </a:ext>
            </a:extLst>
          </p:cNvPr>
          <p:cNvSpPr>
            <a:spLocks noGrp="1"/>
          </p:cNvSpPr>
          <p:nvPr>
            <p:ph type="sldNum" sz="quarter" idx="12"/>
          </p:nvPr>
        </p:nvSpPr>
        <p:spPr/>
        <p:txBody>
          <a:bodyPr/>
          <a:lstStyle/>
          <a:p>
            <a:fld id="{3A98EE3D-8CD1-4C3F-BD1C-C98C9596463C}" type="slidenum">
              <a:rPr lang="de-DE" noProof="0" smtClean="0"/>
              <a:t>13</a:t>
            </a:fld>
            <a:endParaRPr lang="ko-KR" altLang="en-US"/>
          </a:p>
        </p:txBody>
      </p:sp>
    </p:spTree>
    <p:extLst>
      <p:ext uri="{BB962C8B-B14F-4D97-AF65-F5344CB8AC3E}">
        <p14:creationId xmlns:p14="http://schemas.microsoft.com/office/powerpoint/2010/main" val="2089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90C726E9-51B3-4593-8760-5AD9DA4607E1}"/>
              </a:ext>
            </a:extLst>
          </p:cNvPr>
          <p:cNvGraphicFramePr>
            <a:graphicFrameLocks noChangeAspect="1"/>
          </p:cNvGraphicFramePr>
          <p:nvPr>
            <p:custDataLst>
              <p:tags r:id="rId1"/>
            </p:custDataLst>
            <p:extLst>
              <p:ext uri="{D42A27DB-BD31-4B8C-83A1-F6EECF244321}">
                <p14:modId xmlns:p14="http://schemas.microsoft.com/office/powerpoint/2010/main" val="265897935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6" progId="TCLayout.ActiveDocument.1">
                  <p:embed/>
                </p:oleObj>
              </mc:Choice>
              <mc:Fallback>
                <p:oleObj name="think-cell Folie" r:id="rId3" imgW="425" imgH="426" progId="TCLayout.ActiveDocument.1">
                  <p:embed/>
                  <p:pic>
                    <p:nvPicPr>
                      <p:cNvPr id="5" name="Objekt 4" hidden="1">
                        <a:extLst>
                          <a:ext uri="{FF2B5EF4-FFF2-40B4-BE49-F238E27FC236}">
                            <a16:creationId xmlns:a16="http://schemas.microsoft.com/office/drawing/2014/main" id="{90C726E9-51B3-4593-8760-5AD9DA4607E1}"/>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68432FE0-E266-47F6-AD8D-6C42883B4CB7}"/>
              </a:ext>
            </a:extLst>
          </p:cNvPr>
          <p:cNvSpPr>
            <a:spLocks noGrp="1"/>
          </p:cNvSpPr>
          <p:nvPr>
            <p:ph type="title"/>
          </p:nvPr>
        </p:nvSpPr>
        <p:spPr/>
        <p:txBody>
          <a:bodyPr vert="horz">
            <a:normAutofit/>
          </a:bodyPr>
          <a:lstStyle/>
          <a:p>
            <a:r>
              <a:rPr lang="de-DE" sz="3200" dirty="0"/>
              <a:t>Data Quality </a:t>
            </a:r>
          </a:p>
        </p:txBody>
      </p:sp>
      <p:sp>
        <p:nvSpPr>
          <p:cNvPr id="3" name="Inhaltsplatzhalter 2">
            <a:extLst>
              <a:ext uri="{FF2B5EF4-FFF2-40B4-BE49-F238E27FC236}">
                <a16:creationId xmlns:a16="http://schemas.microsoft.com/office/drawing/2014/main" id="{8BB3D606-44F3-4269-A0CA-FA20C8D2DC8E}"/>
              </a:ext>
            </a:extLst>
          </p:cNvPr>
          <p:cNvSpPr>
            <a:spLocks noGrp="1"/>
          </p:cNvSpPr>
          <p:nvPr>
            <p:ph idx="1"/>
          </p:nvPr>
        </p:nvSpPr>
        <p:spPr>
          <a:xfrm>
            <a:off x="1097280" y="2108201"/>
            <a:ext cx="6162369" cy="3760891"/>
          </a:xfrm>
        </p:spPr>
        <p:txBody>
          <a:bodyPr vert="horz" lIns="0" tIns="45720" rIns="0" bIns="45720" rtlCol="0" anchor="t">
            <a:normAutofit/>
          </a:bodyPr>
          <a:lstStyle/>
          <a:p>
            <a:pPr marL="180975" lvl="1" indent="-176213">
              <a:lnSpc>
                <a:spcPct val="90000"/>
              </a:lnSpc>
              <a:spcAft>
                <a:spcPts val="600"/>
              </a:spcAft>
              <a:buClr>
                <a:schemeClr val="accent1"/>
              </a:buClr>
              <a:buFont typeface="Arial" panose="020B0604020202020204" pitchFamily="34" charset="0"/>
              <a:buChar char="•"/>
            </a:pPr>
            <a:r>
              <a:rPr lang="en-US" sz="1800" dirty="0">
                <a:solidFill>
                  <a:srgbClr val="3C4043"/>
                </a:solidFill>
              </a:rPr>
              <a:t>Attribute “points” is a subjective opinion of one tester</a:t>
            </a:r>
            <a:endParaRPr lang="de-DE" sz="1800" dirty="0">
              <a:solidFill>
                <a:srgbClr val="3C4043"/>
              </a:solidFill>
            </a:endParaRPr>
          </a:p>
          <a:p>
            <a:pPr marL="180975" lvl="1" indent="-176213">
              <a:lnSpc>
                <a:spcPct val="90000"/>
              </a:lnSpc>
              <a:spcAft>
                <a:spcPts val="600"/>
              </a:spcAft>
              <a:buClr>
                <a:schemeClr val="accent1"/>
              </a:buClr>
              <a:buFont typeface="Arial" panose="020B0604020202020204" pitchFamily="34" charset="0"/>
              <a:buChar char="•"/>
            </a:pPr>
            <a:r>
              <a:rPr lang="en-US" sz="1800" dirty="0">
                <a:solidFill>
                  <a:srgbClr val="3C4043"/>
                </a:solidFill>
              </a:rPr>
              <a:t>Getting weather information with API was a lot of effort and is not very accurate - only on province. Therefore, many wines have the same temperature.</a:t>
            </a:r>
          </a:p>
          <a:p>
            <a:pPr marL="180975" lvl="1" indent="-176213">
              <a:lnSpc>
                <a:spcPct val="90000"/>
              </a:lnSpc>
              <a:spcAft>
                <a:spcPts val="600"/>
              </a:spcAft>
              <a:buClr>
                <a:schemeClr val="accent1"/>
              </a:buClr>
              <a:buFont typeface="Arial" panose="020B0604020202020204" pitchFamily="34" charset="0"/>
              <a:buChar char="•"/>
            </a:pPr>
            <a:r>
              <a:rPr lang="en-US" sz="1800" dirty="0">
                <a:solidFill>
                  <a:srgbClr val="3C4043"/>
                </a:solidFill>
              </a:rPr>
              <a:t>It’s especially difficult to get historic weather data (for free)</a:t>
            </a:r>
          </a:p>
          <a:p>
            <a:pPr marL="180975" lvl="1" indent="-176213">
              <a:lnSpc>
                <a:spcPct val="90000"/>
              </a:lnSpc>
              <a:spcAft>
                <a:spcPts val="600"/>
              </a:spcAft>
              <a:buClr>
                <a:schemeClr val="accent1"/>
              </a:buClr>
              <a:buFont typeface="Arial" panose="020B0604020202020204" pitchFamily="34" charset="0"/>
              <a:buChar char="•"/>
            </a:pPr>
            <a:r>
              <a:rPr lang="en-US" sz="1800" dirty="0">
                <a:solidFill>
                  <a:srgbClr val="3C4043"/>
                </a:solidFill>
              </a:rPr>
              <a:t>Imbalanced dataset (~ 2x more red than white wines, a lot from US/California)</a:t>
            </a:r>
          </a:p>
          <a:p>
            <a:pPr marL="180975" lvl="1" indent="-176213">
              <a:lnSpc>
                <a:spcPct val="90000"/>
              </a:lnSpc>
              <a:spcAft>
                <a:spcPts val="600"/>
              </a:spcAft>
              <a:buClr>
                <a:schemeClr val="accent1"/>
              </a:buClr>
              <a:buFont typeface="Arial" panose="020B0604020202020204" pitchFamily="34" charset="0"/>
              <a:buChar char="•"/>
            </a:pPr>
            <a:endParaRPr lang="en-US" sz="1800" dirty="0">
              <a:solidFill>
                <a:srgbClr val="3C4043"/>
              </a:solidFill>
            </a:endParaRPr>
          </a:p>
          <a:p>
            <a:pPr marL="180975" lvl="1" indent="-176213">
              <a:lnSpc>
                <a:spcPct val="90000"/>
              </a:lnSpc>
              <a:spcAft>
                <a:spcPts val="600"/>
              </a:spcAft>
              <a:buClr>
                <a:schemeClr val="accent1"/>
              </a:buClr>
              <a:buFont typeface="Arial" panose="020B0604020202020204" pitchFamily="34" charset="0"/>
              <a:buChar char="•"/>
            </a:pPr>
            <a:r>
              <a:rPr lang="en-US" sz="1800" dirty="0">
                <a:solidFill>
                  <a:srgbClr val="3C4043"/>
                </a:solidFill>
              </a:rPr>
              <a:t>Data cleansing -&gt; no quarantining outliers, no substitution of missing values</a:t>
            </a:r>
          </a:p>
          <a:p>
            <a:endParaRPr lang="de-DE" sz="1800" dirty="0"/>
          </a:p>
        </p:txBody>
      </p:sp>
      <p:sp>
        <p:nvSpPr>
          <p:cNvPr id="9" name="Freihandform: Form 8">
            <a:extLst>
              <a:ext uri="{FF2B5EF4-FFF2-40B4-BE49-F238E27FC236}">
                <a16:creationId xmlns:a16="http://schemas.microsoft.com/office/drawing/2014/main" id="{69D667B7-48D4-40DE-6BC3-EDA28F887EF1}"/>
              </a:ext>
            </a:extLst>
          </p:cNvPr>
          <p:cNvSpPr/>
          <p:nvPr/>
        </p:nvSpPr>
        <p:spPr>
          <a:xfrm>
            <a:off x="7530393" y="2540491"/>
            <a:ext cx="4549581" cy="2320808"/>
          </a:xfrm>
          <a:custGeom>
            <a:avLst/>
            <a:gdLst>
              <a:gd name="connsiteX0" fmla="*/ 0 w 4549581"/>
              <a:gd name="connsiteY0" fmla="*/ 0 h 2320808"/>
              <a:gd name="connsiteX1" fmla="*/ 4549582 w 4549581"/>
              <a:gd name="connsiteY1" fmla="*/ 0 h 2320808"/>
              <a:gd name="connsiteX2" fmla="*/ 4549582 w 4549581"/>
              <a:gd name="connsiteY2" fmla="*/ 2320809 h 2320808"/>
              <a:gd name="connsiteX3" fmla="*/ 0 w 4549581"/>
              <a:gd name="connsiteY3" fmla="*/ 2320809 h 2320808"/>
            </a:gdLst>
            <a:ahLst/>
            <a:cxnLst>
              <a:cxn ang="0">
                <a:pos x="connsiteX0" y="connsiteY0"/>
              </a:cxn>
              <a:cxn ang="0">
                <a:pos x="connsiteX1" y="connsiteY1"/>
              </a:cxn>
              <a:cxn ang="0">
                <a:pos x="connsiteX2" y="connsiteY2"/>
              </a:cxn>
              <a:cxn ang="0">
                <a:pos x="connsiteX3" y="connsiteY3"/>
              </a:cxn>
            </a:cxnLst>
            <a:rect l="l" t="t" r="r" b="b"/>
            <a:pathLst>
              <a:path w="4549581" h="2320808">
                <a:moveTo>
                  <a:pt x="0" y="0"/>
                </a:moveTo>
                <a:lnTo>
                  <a:pt x="4549582" y="0"/>
                </a:lnTo>
                <a:lnTo>
                  <a:pt x="4549582" y="2320809"/>
                </a:lnTo>
                <a:lnTo>
                  <a:pt x="0" y="2320809"/>
                </a:lnTo>
                <a:close/>
              </a:path>
            </a:pathLst>
          </a:custGeom>
          <a:noFill/>
          <a:ln w="2485" cap="flat">
            <a:noFill/>
            <a:prstDash val="solid"/>
            <a:miter/>
          </a:ln>
        </p:spPr>
        <p:txBody>
          <a:bodyPr rtlCol="0" anchor="ctr"/>
          <a:lstStyle/>
          <a:p>
            <a:endParaRPr lang="en-US"/>
          </a:p>
        </p:txBody>
      </p:sp>
      <p:grpSp>
        <p:nvGrpSpPr>
          <p:cNvPr id="10" name="Grafik 5" descr="Ein Bild, das Diagramm enthält.&#10;&#10;Beschreibung automatisch generiert.">
            <a:extLst>
              <a:ext uri="{FF2B5EF4-FFF2-40B4-BE49-F238E27FC236}">
                <a16:creationId xmlns:a16="http://schemas.microsoft.com/office/drawing/2014/main" id="{9AAD730D-C502-E711-340E-141C76B5A71E}"/>
              </a:ext>
            </a:extLst>
          </p:cNvPr>
          <p:cNvGrpSpPr/>
          <p:nvPr/>
        </p:nvGrpSpPr>
        <p:grpSpPr>
          <a:xfrm>
            <a:off x="7529149" y="2540491"/>
            <a:ext cx="4549581" cy="2320808"/>
            <a:chOff x="7529149" y="2540491"/>
            <a:chExt cx="4549581" cy="2320808"/>
          </a:xfrm>
          <a:noFill/>
        </p:grpSpPr>
        <p:sp>
          <p:nvSpPr>
            <p:cNvPr id="11" name="Freihandform: Form 10">
              <a:extLst>
                <a:ext uri="{FF2B5EF4-FFF2-40B4-BE49-F238E27FC236}">
                  <a16:creationId xmlns:a16="http://schemas.microsoft.com/office/drawing/2014/main" id="{46F1E64D-A60E-3F56-C6C0-123B045C628D}"/>
                </a:ext>
              </a:extLst>
            </p:cNvPr>
            <p:cNvSpPr/>
            <p:nvPr/>
          </p:nvSpPr>
          <p:spPr>
            <a:xfrm>
              <a:off x="9805183" y="2540491"/>
              <a:ext cx="2487" cy="2320808"/>
            </a:xfrm>
            <a:custGeom>
              <a:avLst/>
              <a:gdLst>
                <a:gd name="connsiteX0" fmla="*/ 0 w 2487"/>
                <a:gd name="connsiteY0" fmla="*/ 0 h 2320808"/>
                <a:gd name="connsiteX1" fmla="*/ 0 w 2487"/>
                <a:gd name="connsiteY1" fmla="*/ 2320809 h 2320808"/>
              </a:gdLst>
              <a:ahLst/>
              <a:cxnLst>
                <a:cxn ang="0">
                  <a:pos x="connsiteX0" y="connsiteY0"/>
                </a:cxn>
                <a:cxn ang="0">
                  <a:pos x="connsiteX1" y="connsiteY1"/>
                </a:cxn>
              </a:cxnLst>
              <a:rect l="l" t="t" r="r" b="b"/>
              <a:pathLst>
                <a:path w="2487" h="2320808">
                  <a:moveTo>
                    <a:pt x="0" y="0"/>
                  </a:moveTo>
                  <a:lnTo>
                    <a:pt x="0" y="2320809"/>
                  </a:lnTo>
                </a:path>
              </a:pathLst>
            </a:custGeom>
            <a:noFill/>
            <a:ln w="2485" cap="flat">
              <a:noFill/>
              <a:prstDash val="solid"/>
              <a:miter/>
            </a:ln>
          </p:spPr>
          <p:txBody>
            <a:bodyPr rtlCol="0" anchor="ctr"/>
            <a:lstStyle/>
            <a:p>
              <a:endParaRPr lang="en-US"/>
            </a:p>
          </p:txBody>
        </p:sp>
        <p:sp>
          <p:nvSpPr>
            <p:cNvPr id="12" name="Freihandform: Form 11">
              <a:extLst>
                <a:ext uri="{FF2B5EF4-FFF2-40B4-BE49-F238E27FC236}">
                  <a16:creationId xmlns:a16="http://schemas.microsoft.com/office/drawing/2014/main" id="{2F926611-948B-FE70-ABD6-4837A4EFF5F1}"/>
                </a:ext>
              </a:extLst>
            </p:cNvPr>
            <p:cNvSpPr/>
            <p:nvPr/>
          </p:nvSpPr>
          <p:spPr>
            <a:xfrm>
              <a:off x="12078730" y="2540491"/>
              <a:ext cx="2487" cy="2320808"/>
            </a:xfrm>
            <a:custGeom>
              <a:avLst/>
              <a:gdLst>
                <a:gd name="connsiteX0" fmla="*/ 0 w 2487"/>
                <a:gd name="connsiteY0" fmla="*/ 0 h 2320808"/>
                <a:gd name="connsiteX1" fmla="*/ 0 w 2487"/>
                <a:gd name="connsiteY1" fmla="*/ 2320809 h 2320808"/>
              </a:gdLst>
              <a:ahLst/>
              <a:cxnLst>
                <a:cxn ang="0">
                  <a:pos x="connsiteX0" y="connsiteY0"/>
                </a:cxn>
                <a:cxn ang="0">
                  <a:pos x="connsiteX1" y="connsiteY1"/>
                </a:cxn>
              </a:cxnLst>
              <a:rect l="l" t="t" r="r" b="b"/>
              <a:pathLst>
                <a:path w="2487" h="2320808">
                  <a:moveTo>
                    <a:pt x="0" y="0"/>
                  </a:moveTo>
                  <a:lnTo>
                    <a:pt x="0" y="2320809"/>
                  </a:lnTo>
                </a:path>
              </a:pathLst>
            </a:custGeom>
            <a:noFill/>
            <a:ln w="2485" cap="flat">
              <a:noFill/>
              <a:prstDash val="solid"/>
              <a:miter/>
            </a:ln>
          </p:spPr>
          <p:txBody>
            <a:bodyPr rtlCol="0" anchor="ctr"/>
            <a:lstStyle/>
            <a:p>
              <a:endParaRPr lang="en-US"/>
            </a:p>
          </p:txBody>
        </p:sp>
        <p:sp>
          <p:nvSpPr>
            <p:cNvPr id="13" name="Freihandform: Form 12">
              <a:extLst>
                <a:ext uri="{FF2B5EF4-FFF2-40B4-BE49-F238E27FC236}">
                  <a16:creationId xmlns:a16="http://schemas.microsoft.com/office/drawing/2014/main" id="{B1BE8C7B-793C-1FA6-8D2B-7F95466EDE13}"/>
                </a:ext>
              </a:extLst>
            </p:cNvPr>
            <p:cNvSpPr/>
            <p:nvPr/>
          </p:nvSpPr>
          <p:spPr>
            <a:xfrm>
              <a:off x="7529149" y="2540491"/>
              <a:ext cx="2487" cy="2320808"/>
            </a:xfrm>
            <a:custGeom>
              <a:avLst/>
              <a:gdLst>
                <a:gd name="connsiteX0" fmla="*/ 0 w 2487"/>
                <a:gd name="connsiteY0" fmla="*/ 0 h 2320808"/>
                <a:gd name="connsiteX1" fmla="*/ 0 w 2487"/>
                <a:gd name="connsiteY1" fmla="*/ 2320809 h 2320808"/>
              </a:gdLst>
              <a:ahLst/>
              <a:cxnLst>
                <a:cxn ang="0">
                  <a:pos x="connsiteX0" y="connsiteY0"/>
                </a:cxn>
                <a:cxn ang="0">
                  <a:pos x="connsiteX1" y="connsiteY1"/>
                </a:cxn>
              </a:cxnLst>
              <a:rect l="l" t="t" r="r" b="b"/>
              <a:pathLst>
                <a:path w="2487" h="2320808">
                  <a:moveTo>
                    <a:pt x="0" y="0"/>
                  </a:moveTo>
                  <a:lnTo>
                    <a:pt x="0" y="2320809"/>
                  </a:lnTo>
                </a:path>
              </a:pathLst>
            </a:custGeom>
            <a:noFill/>
            <a:ln w="2485" cap="flat">
              <a:noFill/>
              <a:prstDash val="solid"/>
              <a:miter/>
            </a:ln>
          </p:spPr>
          <p:txBody>
            <a:bodyPr rtlCol="0" anchor="ctr"/>
            <a:lstStyle/>
            <a:p>
              <a:endParaRPr lang="en-US"/>
            </a:p>
          </p:txBody>
        </p:sp>
      </p:grpSp>
      <p:sp>
        <p:nvSpPr>
          <p:cNvPr id="29" name="Freihandform: Form 28">
            <a:extLst>
              <a:ext uri="{FF2B5EF4-FFF2-40B4-BE49-F238E27FC236}">
                <a16:creationId xmlns:a16="http://schemas.microsoft.com/office/drawing/2014/main" id="{894E9E57-0283-286B-179D-900C4B2BA12F}"/>
              </a:ext>
            </a:extLst>
          </p:cNvPr>
          <p:cNvSpPr/>
          <p:nvPr/>
        </p:nvSpPr>
        <p:spPr>
          <a:xfrm>
            <a:off x="7530393" y="2540491"/>
            <a:ext cx="4549581" cy="2320808"/>
          </a:xfrm>
          <a:custGeom>
            <a:avLst/>
            <a:gdLst>
              <a:gd name="connsiteX0" fmla="*/ 0 w 4549581"/>
              <a:gd name="connsiteY0" fmla="*/ 0 h 2320808"/>
              <a:gd name="connsiteX1" fmla="*/ 4549582 w 4549581"/>
              <a:gd name="connsiteY1" fmla="*/ 0 h 2320808"/>
              <a:gd name="connsiteX2" fmla="*/ 4549582 w 4549581"/>
              <a:gd name="connsiteY2" fmla="*/ 2320809 h 2320808"/>
              <a:gd name="connsiteX3" fmla="*/ 0 w 4549581"/>
              <a:gd name="connsiteY3" fmla="*/ 2320809 h 2320808"/>
            </a:gdLst>
            <a:ahLst/>
            <a:cxnLst>
              <a:cxn ang="0">
                <a:pos x="connsiteX0" y="connsiteY0"/>
              </a:cxn>
              <a:cxn ang="0">
                <a:pos x="connsiteX1" y="connsiteY1"/>
              </a:cxn>
              <a:cxn ang="0">
                <a:pos x="connsiteX2" y="connsiteY2"/>
              </a:cxn>
              <a:cxn ang="0">
                <a:pos x="connsiteX3" y="connsiteY3"/>
              </a:cxn>
            </a:cxnLst>
            <a:rect l="l" t="t" r="r" b="b"/>
            <a:pathLst>
              <a:path w="4549581" h="2320808">
                <a:moveTo>
                  <a:pt x="0" y="0"/>
                </a:moveTo>
                <a:lnTo>
                  <a:pt x="4549582" y="0"/>
                </a:lnTo>
                <a:lnTo>
                  <a:pt x="4549582" y="2320809"/>
                </a:lnTo>
                <a:lnTo>
                  <a:pt x="0" y="2320809"/>
                </a:lnTo>
                <a:close/>
              </a:path>
            </a:pathLst>
          </a:custGeom>
          <a:noFill/>
          <a:ln w="2485" cap="flat">
            <a:noFill/>
            <a:prstDash val="solid"/>
            <a:miter/>
          </a:ln>
        </p:spPr>
        <p:txBody>
          <a:bodyPr rtlCol="0" anchor="ctr"/>
          <a:lstStyle/>
          <a:p>
            <a:endParaRPr lang="en-US"/>
          </a:p>
        </p:txBody>
      </p:sp>
      <p:grpSp>
        <p:nvGrpSpPr>
          <p:cNvPr id="74" name="Gruppieren 73">
            <a:extLst>
              <a:ext uri="{FF2B5EF4-FFF2-40B4-BE49-F238E27FC236}">
                <a16:creationId xmlns:a16="http://schemas.microsoft.com/office/drawing/2014/main" id="{ABBDBA27-4B8E-10AD-118A-535529988C00}"/>
              </a:ext>
            </a:extLst>
          </p:cNvPr>
          <p:cNvGrpSpPr/>
          <p:nvPr/>
        </p:nvGrpSpPr>
        <p:grpSpPr>
          <a:xfrm>
            <a:off x="7529149" y="2108201"/>
            <a:ext cx="2552070" cy="2686467"/>
            <a:chOff x="7218483" y="2426068"/>
            <a:chExt cx="2552070" cy="2686467"/>
          </a:xfrm>
        </p:grpSpPr>
        <p:sp>
          <p:nvSpPr>
            <p:cNvPr id="8" name="Freihandform: Form 7">
              <a:extLst>
                <a:ext uri="{FF2B5EF4-FFF2-40B4-BE49-F238E27FC236}">
                  <a16:creationId xmlns:a16="http://schemas.microsoft.com/office/drawing/2014/main" id="{54E8D4D3-2DF1-78EB-EA56-8BF4B86540C6}"/>
                </a:ext>
              </a:extLst>
            </p:cNvPr>
            <p:cNvSpPr/>
            <p:nvPr/>
          </p:nvSpPr>
          <p:spPr>
            <a:xfrm>
              <a:off x="7328908" y="2426068"/>
              <a:ext cx="2291875" cy="2686467"/>
            </a:xfrm>
            <a:custGeom>
              <a:avLst/>
              <a:gdLst>
                <a:gd name="connsiteX0" fmla="*/ 0 w 4775941"/>
                <a:gd name="connsiteY0" fmla="*/ 0 h 2686467"/>
                <a:gd name="connsiteX1" fmla="*/ 4775941 w 4775941"/>
                <a:gd name="connsiteY1" fmla="*/ 0 h 2686467"/>
                <a:gd name="connsiteX2" fmla="*/ 4775941 w 4775941"/>
                <a:gd name="connsiteY2" fmla="*/ 2686467 h 2686467"/>
                <a:gd name="connsiteX3" fmla="*/ 0 w 4775941"/>
                <a:gd name="connsiteY3" fmla="*/ 2686467 h 2686467"/>
              </a:gdLst>
              <a:ahLst/>
              <a:cxnLst>
                <a:cxn ang="0">
                  <a:pos x="connsiteX0" y="connsiteY0"/>
                </a:cxn>
                <a:cxn ang="0">
                  <a:pos x="connsiteX1" y="connsiteY1"/>
                </a:cxn>
                <a:cxn ang="0">
                  <a:pos x="connsiteX2" y="connsiteY2"/>
                </a:cxn>
                <a:cxn ang="0">
                  <a:pos x="connsiteX3" y="connsiteY3"/>
                </a:cxn>
              </a:cxnLst>
              <a:rect l="l" t="t" r="r" b="b"/>
              <a:pathLst>
                <a:path w="4775941" h="2686467">
                  <a:moveTo>
                    <a:pt x="0" y="0"/>
                  </a:moveTo>
                  <a:lnTo>
                    <a:pt x="4775941" y="0"/>
                  </a:lnTo>
                  <a:lnTo>
                    <a:pt x="4775941" y="2686467"/>
                  </a:lnTo>
                  <a:lnTo>
                    <a:pt x="0" y="2686467"/>
                  </a:lnTo>
                  <a:close/>
                </a:path>
              </a:pathLst>
            </a:custGeom>
            <a:solidFill>
              <a:srgbClr val="FFFFFF"/>
            </a:solidFill>
            <a:ln w="2485" cap="flat">
              <a:noFill/>
              <a:prstDash val="solid"/>
              <a:miter/>
            </a:ln>
          </p:spPr>
          <p:txBody>
            <a:bodyPr rtlCol="0" anchor="ctr"/>
            <a:lstStyle/>
            <a:p>
              <a:endParaRPr lang="en-US"/>
            </a:p>
          </p:txBody>
        </p:sp>
        <p:grpSp>
          <p:nvGrpSpPr>
            <p:cNvPr id="14" name="Grafik 5" descr="Ein Bild, das Diagramm enthält.&#10;&#10;Beschreibung automatisch generiert.">
              <a:extLst>
                <a:ext uri="{FF2B5EF4-FFF2-40B4-BE49-F238E27FC236}">
                  <a16:creationId xmlns:a16="http://schemas.microsoft.com/office/drawing/2014/main" id="{F1781733-0DE2-CBCB-24CE-8B8C798710BA}"/>
                </a:ext>
              </a:extLst>
            </p:cNvPr>
            <p:cNvGrpSpPr/>
            <p:nvPr/>
          </p:nvGrpSpPr>
          <p:grpSpPr>
            <a:xfrm>
              <a:off x="7530394" y="2539247"/>
              <a:ext cx="2000316" cy="2323296"/>
              <a:chOff x="7530393" y="2539247"/>
              <a:chExt cx="4549581" cy="2323296"/>
            </a:xfrm>
            <a:noFill/>
          </p:grpSpPr>
          <p:sp>
            <p:nvSpPr>
              <p:cNvPr id="15" name="Freihandform: Form 14">
                <a:extLst>
                  <a:ext uri="{FF2B5EF4-FFF2-40B4-BE49-F238E27FC236}">
                    <a16:creationId xmlns:a16="http://schemas.microsoft.com/office/drawing/2014/main" id="{4966DE59-FC68-F5AF-84DB-6C718FD83584}"/>
                  </a:ext>
                </a:extLst>
              </p:cNvPr>
              <p:cNvSpPr/>
              <p:nvPr/>
            </p:nvSpPr>
            <p:spPr>
              <a:xfrm>
                <a:off x="7530393" y="4862544"/>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16" name="Freihandform: Form 15">
                <a:extLst>
                  <a:ext uri="{FF2B5EF4-FFF2-40B4-BE49-F238E27FC236}">
                    <a16:creationId xmlns:a16="http://schemas.microsoft.com/office/drawing/2014/main" id="{A435C7FA-AF87-17AD-4D9D-502DE2722D46}"/>
                  </a:ext>
                </a:extLst>
              </p:cNvPr>
              <p:cNvSpPr/>
              <p:nvPr/>
            </p:nvSpPr>
            <p:spPr>
              <a:xfrm>
                <a:off x="7530393" y="4683446"/>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17" name="Freihandform: Form 16">
                <a:extLst>
                  <a:ext uri="{FF2B5EF4-FFF2-40B4-BE49-F238E27FC236}">
                    <a16:creationId xmlns:a16="http://schemas.microsoft.com/office/drawing/2014/main" id="{52427A95-D16C-50D8-3C38-3FCDBEB3A67F}"/>
                  </a:ext>
                </a:extLst>
              </p:cNvPr>
              <p:cNvSpPr/>
              <p:nvPr/>
            </p:nvSpPr>
            <p:spPr>
              <a:xfrm>
                <a:off x="7530393" y="4504348"/>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18" name="Freihandform: Form 17">
                <a:extLst>
                  <a:ext uri="{FF2B5EF4-FFF2-40B4-BE49-F238E27FC236}">
                    <a16:creationId xmlns:a16="http://schemas.microsoft.com/office/drawing/2014/main" id="{3DEFFF82-464F-A1C0-329E-16A39AA6F8A0}"/>
                  </a:ext>
                </a:extLst>
              </p:cNvPr>
              <p:cNvSpPr/>
              <p:nvPr/>
            </p:nvSpPr>
            <p:spPr>
              <a:xfrm>
                <a:off x="7530393" y="4327738"/>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19" name="Freihandform: Form 18">
                <a:extLst>
                  <a:ext uri="{FF2B5EF4-FFF2-40B4-BE49-F238E27FC236}">
                    <a16:creationId xmlns:a16="http://schemas.microsoft.com/office/drawing/2014/main" id="{A5D2BD7E-DB1B-C13F-5863-65F6E40518D6}"/>
                  </a:ext>
                </a:extLst>
              </p:cNvPr>
              <p:cNvSpPr/>
              <p:nvPr/>
            </p:nvSpPr>
            <p:spPr>
              <a:xfrm>
                <a:off x="7530393" y="4148640"/>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20" name="Freihandform: Form 19">
                <a:extLst>
                  <a:ext uri="{FF2B5EF4-FFF2-40B4-BE49-F238E27FC236}">
                    <a16:creationId xmlns:a16="http://schemas.microsoft.com/office/drawing/2014/main" id="{43260BEE-CCD7-B966-F7B1-0D0A5B38A6CC}"/>
                  </a:ext>
                </a:extLst>
              </p:cNvPr>
              <p:cNvSpPr/>
              <p:nvPr/>
            </p:nvSpPr>
            <p:spPr>
              <a:xfrm>
                <a:off x="7530393" y="3969542"/>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21" name="Freihandform: Form 20">
                <a:extLst>
                  <a:ext uri="{FF2B5EF4-FFF2-40B4-BE49-F238E27FC236}">
                    <a16:creationId xmlns:a16="http://schemas.microsoft.com/office/drawing/2014/main" id="{9F444F02-29F5-5A18-7139-7C8B4388037E}"/>
                  </a:ext>
                </a:extLst>
              </p:cNvPr>
              <p:cNvSpPr/>
              <p:nvPr/>
            </p:nvSpPr>
            <p:spPr>
              <a:xfrm>
                <a:off x="7530393" y="3790444"/>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22" name="Freihandform: Form 21">
                <a:extLst>
                  <a:ext uri="{FF2B5EF4-FFF2-40B4-BE49-F238E27FC236}">
                    <a16:creationId xmlns:a16="http://schemas.microsoft.com/office/drawing/2014/main" id="{F9239CD2-FDE7-CB96-1FA0-D5FE8AEECD04}"/>
                  </a:ext>
                </a:extLst>
              </p:cNvPr>
              <p:cNvSpPr/>
              <p:nvPr/>
            </p:nvSpPr>
            <p:spPr>
              <a:xfrm>
                <a:off x="7530393" y="3613834"/>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23" name="Freihandform: Form 22">
                <a:extLst>
                  <a:ext uri="{FF2B5EF4-FFF2-40B4-BE49-F238E27FC236}">
                    <a16:creationId xmlns:a16="http://schemas.microsoft.com/office/drawing/2014/main" id="{62F7623C-23E9-8D89-4D31-9BA5073FB218}"/>
                  </a:ext>
                </a:extLst>
              </p:cNvPr>
              <p:cNvSpPr/>
              <p:nvPr/>
            </p:nvSpPr>
            <p:spPr>
              <a:xfrm>
                <a:off x="7530393" y="3434736"/>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24" name="Freihandform: Form 23">
                <a:extLst>
                  <a:ext uri="{FF2B5EF4-FFF2-40B4-BE49-F238E27FC236}">
                    <a16:creationId xmlns:a16="http://schemas.microsoft.com/office/drawing/2014/main" id="{930DDB76-A257-455A-2CC7-9AD755A17F99}"/>
                  </a:ext>
                </a:extLst>
              </p:cNvPr>
              <p:cNvSpPr/>
              <p:nvPr/>
            </p:nvSpPr>
            <p:spPr>
              <a:xfrm>
                <a:off x="7530393" y="3255639"/>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25" name="Freihandform: Form 24">
                <a:extLst>
                  <a:ext uri="{FF2B5EF4-FFF2-40B4-BE49-F238E27FC236}">
                    <a16:creationId xmlns:a16="http://schemas.microsoft.com/office/drawing/2014/main" id="{BD5EE95F-BDC0-6E8A-9AFF-A3067C967988}"/>
                  </a:ext>
                </a:extLst>
              </p:cNvPr>
              <p:cNvSpPr/>
              <p:nvPr/>
            </p:nvSpPr>
            <p:spPr>
              <a:xfrm>
                <a:off x="7530393" y="3076541"/>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26" name="Freihandform: Form 25">
                <a:extLst>
                  <a:ext uri="{FF2B5EF4-FFF2-40B4-BE49-F238E27FC236}">
                    <a16:creationId xmlns:a16="http://schemas.microsoft.com/office/drawing/2014/main" id="{B04E045F-D469-27E9-9342-1E43814BD436}"/>
                  </a:ext>
                </a:extLst>
              </p:cNvPr>
              <p:cNvSpPr/>
              <p:nvPr/>
            </p:nvSpPr>
            <p:spPr>
              <a:xfrm>
                <a:off x="7530393" y="2899930"/>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27" name="Freihandform: Form 26">
                <a:extLst>
                  <a:ext uri="{FF2B5EF4-FFF2-40B4-BE49-F238E27FC236}">
                    <a16:creationId xmlns:a16="http://schemas.microsoft.com/office/drawing/2014/main" id="{918F31E8-BFC9-1A1D-CDB6-BBFF63074B62}"/>
                  </a:ext>
                </a:extLst>
              </p:cNvPr>
              <p:cNvSpPr/>
              <p:nvPr/>
            </p:nvSpPr>
            <p:spPr>
              <a:xfrm>
                <a:off x="7530393" y="2720833"/>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sp>
            <p:nvSpPr>
              <p:cNvPr id="28" name="Freihandform: Form 27">
                <a:extLst>
                  <a:ext uri="{FF2B5EF4-FFF2-40B4-BE49-F238E27FC236}">
                    <a16:creationId xmlns:a16="http://schemas.microsoft.com/office/drawing/2014/main" id="{CEA99115-FA62-5D78-9910-B0F4DE596B1A}"/>
                  </a:ext>
                </a:extLst>
              </p:cNvPr>
              <p:cNvSpPr/>
              <p:nvPr/>
            </p:nvSpPr>
            <p:spPr>
              <a:xfrm>
                <a:off x="7530393" y="2539247"/>
                <a:ext cx="4549581" cy="2487"/>
              </a:xfrm>
              <a:custGeom>
                <a:avLst/>
                <a:gdLst>
                  <a:gd name="connsiteX0" fmla="*/ 0 w 4549581"/>
                  <a:gd name="connsiteY0" fmla="*/ 0 h 2487"/>
                  <a:gd name="connsiteX1" fmla="*/ 4549582 w 4549581"/>
                  <a:gd name="connsiteY1" fmla="*/ 0 h 2487"/>
                </a:gdLst>
                <a:ahLst/>
                <a:cxnLst>
                  <a:cxn ang="0">
                    <a:pos x="connsiteX0" y="connsiteY0"/>
                  </a:cxn>
                  <a:cxn ang="0">
                    <a:pos x="connsiteX1" y="connsiteY1"/>
                  </a:cxn>
                </a:cxnLst>
                <a:rect l="l" t="t" r="r" b="b"/>
                <a:pathLst>
                  <a:path w="4549581" h="2487">
                    <a:moveTo>
                      <a:pt x="0" y="0"/>
                    </a:moveTo>
                    <a:lnTo>
                      <a:pt x="4549582" y="0"/>
                    </a:lnTo>
                  </a:path>
                </a:pathLst>
              </a:custGeom>
              <a:noFill/>
              <a:ln w="2485" cap="flat">
                <a:solidFill>
                  <a:srgbClr val="E6E6E6"/>
                </a:solidFill>
                <a:prstDash val="solid"/>
                <a:miter/>
              </a:ln>
            </p:spPr>
            <p:txBody>
              <a:bodyPr rtlCol="0" anchor="ctr"/>
              <a:lstStyle/>
              <a:p>
                <a:endParaRPr lang="en-US"/>
              </a:p>
            </p:txBody>
          </p:sp>
        </p:grpSp>
        <p:grpSp>
          <p:nvGrpSpPr>
            <p:cNvPr id="33" name="Grafik 5" descr="Ein Bild, das Diagramm enthält.&#10;&#10;Beschreibung automatisch generiert.">
              <a:extLst>
                <a:ext uri="{FF2B5EF4-FFF2-40B4-BE49-F238E27FC236}">
                  <a16:creationId xmlns:a16="http://schemas.microsoft.com/office/drawing/2014/main" id="{080BF781-861F-F6B5-C04F-C7F6551CA0AC}"/>
                </a:ext>
              </a:extLst>
            </p:cNvPr>
            <p:cNvGrpSpPr/>
            <p:nvPr/>
          </p:nvGrpSpPr>
          <p:grpSpPr>
            <a:xfrm>
              <a:off x="7218483" y="2540491"/>
              <a:ext cx="314397" cy="2320808"/>
              <a:chOff x="7218483" y="2540491"/>
              <a:chExt cx="314397" cy="2320808"/>
            </a:xfrm>
          </p:grpSpPr>
          <p:sp>
            <p:nvSpPr>
              <p:cNvPr id="34" name="Textfeld 33">
                <a:extLst>
                  <a:ext uri="{FF2B5EF4-FFF2-40B4-BE49-F238E27FC236}">
                    <a16:creationId xmlns:a16="http://schemas.microsoft.com/office/drawing/2014/main" id="{061B8397-120A-D72A-0859-3CA65C923E2F}"/>
                  </a:ext>
                </a:extLst>
              </p:cNvPr>
              <p:cNvSpPr txBox="1"/>
              <p:nvPr/>
            </p:nvSpPr>
            <p:spPr>
              <a:xfrm rot="16200000">
                <a:off x="7127989" y="3640673"/>
                <a:ext cx="312228" cy="131239"/>
              </a:xfrm>
              <a:prstGeom prst="rect">
                <a:avLst/>
              </a:prstGeom>
              <a:noFill/>
            </p:spPr>
            <p:txBody>
              <a:bodyPr wrap="none" rtlCol="0">
                <a:spAutoFit/>
              </a:bodyPr>
              <a:lstStyle/>
              <a:p>
                <a:pPr algn="l"/>
                <a:r>
                  <a:rPr lang="en-US" sz="900" spc="0" baseline="0" dirty="0">
                    <a:ln/>
                    <a:solidFill>
                      <a:srgbClr val="666666"/>
                    </a:solidFill>
                    <a:latin typeface="Lucida Sans Unicode"/>
                    <a:cs typeface="Lucida Sans Unicode"/>
                    <a:sym typeface="Lucida Sans Unicode"/>
                    <a:rtl val="0"/>
                  </a:rPr>
                  <a:t>Count(id)</a:t>
                </a:r>
              </a:p>
            </p:txBody>
          </p:sp>
          <p:sp>
            <p:nvSpPr>
              <p:cNvPr id="35" name="Freihandform: Form 34">
                <a:extLst>
                  <a:ext uri="{FF2B5EF4-FFF2-40B4-BE49-F238E27FC236}">
                    <a16:creationId xmlns:a16="http://schemas.microsoft.com/office/drawing/2014/main" id="{AB14432E-5C84-B064-D55D-6602296AE6C7}"/>
                  </a:ext>
                </a:extLst>
              </p:cNvPr>
              <p:cNvSpPr/>
              <p:nvPr/>
            </p:nvSpPr>
            <p:spPr>
              <a:xfrm>
                <a:off x="7530393" y="2540491"/>
                <a:ext cx="2487" cy="2320808"/>
              </a:xfrm>
              <a:custGeom>
                <a:avLst/>
                <a:gdLst>
                  <a:gd name="connsiteX0" fmla="*/ 0 w 2487"/>
                  <a:gd name="connsiteY0" fmla="*/ 0 h 2320808"/>
                  <a:gd name="connsiteX1" fmla="*/ 0 w 2487"/>
                  <a:gd name="connsiteY1" fmla="*/ 2320809 h 2320808"/>
                </a:gdLst>
                <a:ahLst/>
                <a:cxnLst>
                  <a:cxn ang="0">
                    <a:pos x="connsiteX0" y="connsiteY0"/>
                  </a:cxn>
                  <a:cxn ang="0">
                    <a:pos x="connsiteX1" y="connsiteY1"/>
                  </a:cxn>
                </a:cxnLst>
                <a:rect l="l" t="t" r="r" b="b"/>
                <a:pathLst>
                  <a:path w="2487" h="2320808">
                    <a:moveTo>
                      <a:pt x="0" y="0"/>
                    </a:moveTo>
                    <a:lnTo>
                      <a:pt x="0" y="2320809"/>
                    </a:lnTo>
                  </a:path>
                </a:pathLst>
              </a:custGeom>
              <a:noFill/>
              <a:ln w="2485" cap="flat">
                <a:noFill/>
                <a:prstDash val="solid"/>
                <a:miter/>
              </a:ln>
            </p:spPr>
            <p:txBody>
              <a:bodyPr rtlCol="0" anchor="ctr"/>
              <a:lstStyle/>
              <a:p>
                <a:endParaRPr lang="en-US"/>
              </a:p>
            </p:txBody>
          </p:sp>
        </p:grpSp>
        <p:grpSp>
          <p:nvGrpSpPr>
            <p:cNvPr id="36" name="Grafik 5" descr="Ein Bild, das Diagramm enthält.&#10;&#10;Beschreibung automatisch generiert.">
              <a:extLst>
                <a:ext uri="{FF2B5EF4-FFF2-40B4-BE49-F238E27FC236}">
                  <a16:creationId xmlns:a16="http://schemas.microsoft.com/office/drawing/2014/main" id="{F37A8251-5C43-0752-EDD4-65DD84B4EE6C}"/>
                </a:ext>
              </a:extLst>
            </p:cNvPr>
            <p:cNvGrpSpPr/>
            <p:nvPr/>
          </p:nvGrpSpPr>
          <p:grpSpPr>
            <a:xfrm>
              <a:off x="8051517" y="2655212"/>
              <a:ext cx="1331560" cy="2211360"/>
              <a:chOff x="8051517" y="2655212"/>
              <a:chExt cx="1331560" cy="2211360"/>
            </a:xfrm>
          </p:grpSpPr>
          <p:sp>
            <p:nvSpPr>
              <p:cNvPr id="37" name="Freihandform: Form 36">
                <a:extLst>
                  <a:ext uri="{FF2B5EF4-FFF2-40B4-BE49-F238E27FC236}">
                    <a16:creationId xmlns:a16="http://schemas.microsoft.com/office/drawing/2014/main" id="{9C9C3BE0-9989-EE49-BE70-330CAB049AE8}"/>
                  </a:ext>
                </a:extLst>
              </p:cNvPr>
              <p:cNvSpPr/>
              <p:nvPr/>
            </p:nvSpPr>
            <p:spPr>
              <a:xfrm>
                <a:off x="8051517" y="3847656"/>
                <a:ext cx="547243" cy="1014887"/>
              </a:xfrm>
              <a:custGeom>
                <a:avLst/>
                <a:gdLst>
                  <a:gd name="connsiteX0" fmla="*/ 81 w 547243"/>
                  <a:gd name="connsiteY0" fmla="*/ 46 h 1014887"/>
                  <a:gd name="connsiteX1" fmla="*/ 547324 w 547243"/>
                  <a:gd name="connsiteY1" fmla="*/ 46 h 1014887"/>
                  <a:gd name="connsiteX2" fmla="*/ 547324 w 547243"/>
                  <a:gd name="connsiteY2" fmla="*/ 1014934 h 1014887"/>
                  <a:gd name="connsiteX3" fmla="*/ 81 w 547243"/>
                  <a:gd name="connsiteY3" fmla="*/ 1014934 h 1014887"/>
                </a:gdLst>
                <a:ahLst/>
                <a:cxnLst>
                  <a:cxn ang="0">
                    <a:pos x="connsiteX0" y="connsiteY0"/>
                  </a:cxn>
                  <a:cxn ang="0">
                    <a:pos x="connsiteX1" y="connsiteY1"/>
                  </a:cxn>
                  <a:cxn ang="0">
                    <a:pos x="connsiteX2" y="connsiteY2"/>
                  </a:cxn>
                  <a:cxn ang="0">
                    <a:pos x="connsiteX3" y="connsiteY3"/>
                  </a:cxn>
                </a:cxnLst>
                <a:rect l="l" t="t" r="r" b="b"/>
                <a:pathLst>
                  <a:path w="547243" h="1014887">
                    <a:moveTo>
                      <a:pt x="81" y="46"/>
                    </a:moveTo>
                    <a:lnTo>
                      <a:pt x="547324" y="46"/>
                    </a:lnTo>
                    <a:lnTo>
                      <a:pt x="547324" y="1014934"/>
                    </a:lnTo>
                    <a:lnTo>
                      <a:pt x="81" y="1014934"/>
                    </a:lnTo>
                    <a:close/>
                  </a:path>
                </a:pathLst>
              </a:custGeom>
              <a:solidFill>
                <a:srgbClr val="91E8E1"/>
              </a:solidFill>
              <a:ln w="2485" cap="flat">
                <a:solidFill>
                  <a:srgbClr val="FFFFFF"/>
                </a:solidFill>
                <a:prstDash val="solid"/>
                <a:miter/>
              </a:ln>
            </p:spPr>
            <p:txBody>
              <a:bodyPr rtlCol="0" anchor="ctr"/>
              <a:lstStyle/>
              <a:p>
                <a:endParaRPr lang="en-US"/>
              </a:p>
            </p:txBody>
          </p:sp>
          <p:sp>
            <p:nvSpPr>
              <p:cNvPr id="38" name="Freihandform: Form 37">
                <a:extLst>
                  <a:ext uri="{FF2B5EF4-FFF2-40B4-BE49-F238E27FC236}">
                    <a16:creationId xmlns:a16="http://schemas.microsoft.com/office/drawing/2014/main" id="{6562D8BE-175A-D631-0DEF-D0F492A4B5D9}"/>
                  </a:ext>
                </a:extLst>
              </p:cNvPr>
              <p:cNvSpPr/>
              <p:nvPr/>
            </p:nvSpPr>
            <p:spPr>
              <a:xfrm>
                <a:off x="8835834" y="2655212"/>
                <a:ext cx="547243" cy="2211360"/>
              </a:xfrm>
              <a:custGeom>
                <a:avLst/>
                <a:gdLst>
                  <a:gd name="connsiteX0" fmla="*/ 81 w 547243"/>
                  <a:gd name="connsiteY0" fmla="*/ 46 h 2211360"/>
                  <a:gd name="connsiteX1" fmla="*/ 547324 w 547243"/>
                  <a:gd name="connsiteY1" fmla="*/ 46 h 2211360"/>
                  <a:gd name="connsiteX2" fmla="*/ 547324 w 547243"/>
                  <a:gd name="connsiteY2" fmla="*/ 2211406 h 2211360"/>
                  <a:gd name="connsiteX3" fmla="*/ 81 w 547243"/>
                  <a:gd name="connsiteY3" fmla="*/ 2211406 h 2211360"/>
                </a:gdLst>
                <a:ahLst/>
                <a:cxnLst>
                  <a:cxn ang="0">
                    <a:pos x="connsiteX0" y="connsiteY0"/>
                  </a:cxn>
                  <a:cxn ang="0">
                    <a:pos x="connsiteX1" y="connsiteY1"/>
                  </a:cxn>
                  <a:cxn ang="0">
                    <a:pos x="connsiteX2" y="connsiteY2"/>
                  </a:cxn>
                  <a:cxn ang="0">
                    <a:pos x="connsiteX3" y="connsiteY3"/>
                  </a:cxn>
                </a:cxnLst>
                <a:rect l="l" t="t" r="r" b="b"/>
                <a:pathLst>
                  <a:path w="547243" h="2211360">
                    <a:moveTo>
                      <a:pt x="81" y="46"/>
                    </a:moveTo>
                    <a:lnTo>
                      <a:pt x="547324" y="46"/>
                    </a:lnTo>
                    <a:lnTo>
                      <a:pt x="547324" y="2211406"/>
                    </a:lnTo>
                    <a:lnTo>
                      <a:pt x="81" y="2211406"/>
                    </a:lnTo>
                    <a:close/>
                  </a:path>
                </a:pathLst>
              </a:custGeom>
              <a:solidFill>
                <a:srgbClr val="F45B5B"/>
              </a:solidFill>
              <a:ln w="2485" cap="flat">
                <a:solidFill>
                  <a:srgbClr val="FFFFFF"/>
                </a:solidFill>
                <a:prstDash val="solid"/>
                <a:miter/>
              </a:ln>
            </p:spPr>
            <p:txBody>
              <a:bodyPr rtlCol="0" anchor="ctr"/>
              <a:lstStyle/>
              <a:p>
                <a:endParaRPr lang="en-US"/>
              </a:p>
            </p:txBody>
          </p:sp>
        </p:grpSp>
        <p:sp>
          <p:nvSpPr>
            <p:cNvPr id="41" name="Textfeld 40">
              <a:extLst>
                <a:ext uri="{FF2B5EF4-FFF2-40B4-BE49-F238E27FC236}">
                  <a16:creationId xmlns:a16="http://schemas.microsoft.com/office/drawing/2014/main" id="{B168B886-73E5-F910-E71F-0DA7B5CFF677}"/>
                </a:ext>
              </a:extLst>
            </p:cNvPr>
            <p:cNvSpPr txBox="1"/>
            <p:nvPr/>
          </p:nvSpPr>
          <p:spPr>
            <a:xfrm>
              <a:off x="8122036" y="3694271"/>
              <a:ext cx="259991" cy="128752"/>
            </a:xfrm>
            <a:prstGeom prst="rect">
              <a:avLst/>
            </a:prstGeom>
            <a:noFill/>
          </p:spPr>
          <p:txBody>
            <a:bodyPr wrap="none" rtlCol="0">
              <a:spAutoFit/>
            </a:bodyPr>
            <a:lstStyle/>
            <a:p>
              <a:pPr algn="l"/>
              <a:r>
                <a:rPr lang="en-US" sz="825" spc="0" baseline="0">
                  <a:ln/>
                  <a:solidFill>
                    <a:srgbClr val="000000"/>
                  </a:solidFill>
                  <a:latin typeface="Lucida Sans Unicode"/>
                  <a:cs typeface="Lucida Sans Unicode"/>
                  <a:sym typeface="Lucida Sans Unicode"/>
                  <a:rtl val="0"/>
                </a:rPr>
                <a:t>1,138</a:t>
              </a:r>
            </a:p>
          </p:txBody>
        </p:sp>
        <p:sp>
          <p:nvSpPr>
            <p:cNvPr id="43" name="Textfeld 42">
              <a:extLst>
                <a:ext uri="{FF2B5EF4-FFF2-40B4-BE49-F238E27FC236}">
                  <a16:creationId xmlns:a16="http://schemas.microsoft.com/office/drawing/2014/main" id="{26A093B7-34A7-9526-9C7F-470AFA24B86C}"/>
                </a:ext>
              </a:extLst>
            </p:cNvPr>
            <p:cNvSpPr txBox="1"/>
            <p:nvPr/>
          </p:nvSpPr>
          <p:spPr>
            <a:xfrm>
              <a:off x="8847651" y="2476261"/>
              <a:ext cx="547242" cy="219291"/>
            </a:xfrm>
            <a:prstGeom prst="rect">
              <a:avLst/>
            </a:prstGeom>
            <a:noFill/>
          </p:spPr>
          <p:txBody>
            <a:bodyPr wrap="square" rtlCol="0">
              <a:spAutoFit/>
            </a:bodyPr>
            <a:lstStyle/>
            <a:p>
              <a:pPr algn="l"/>
              <a:r>
                <a:rPr lang="en-US" sz="825" spc="0" baseline="0" dirty="0">
                  <a:ln/>
                  <a:solidFill>
                    <a:srgbClr val="000000"/>
                  </a:solidFill>
                  <a:latin typeface="Lucida Sans Unicode"/>
                  <a:cs typeface="Lucida Sans Unicode"/>
                  <a:sym typeface="Lucida Sans Unicode"/>
                  <a:rtl val="0"/>
                </a:rPr>
                <a:t>2,476</a:t>
              </a:r>
            </a:p>
          </p:txBody>
        </p:sp>
        <p:grpSp>
          <p:nvGrpSpPr>
            <p:cNvPr id="53" name="Grafik 5" descr="Ein Bild, das Diagramm enthält.&#10;&#10;Beschreibung automatisch generiert.">
              <a:extLst>
                <a:ext uri="{FF2B5EF4-FFF2-40B4-BE49-F238E27FC236}">
                  <a16:creationId xmlns:a16="http://schemas.microsoft.com/office/drawing/2014/main" id="{8D13BC62-AE68-7FAC-0E81-4CB637FB3FA4}"/>
                </a:ext>
              </a:extLst>
            </p:cNvPr>
            <p:cNvGrpSpPr/>
            <p:nvPr/>
          </p:nvGrpSpPr>
          <p:grpSpPr>
            <a:xfrm>
              <a:off x="8103157" y="4860508"/>
              <a:ext cx="1667396" cy="219291"/>
              <a:chOff x="8541523" y="4826928"/>
              <a:chExt cx="1667396" cy="219291"/>
            </a:xfrm>
            <a:solidFill>
              <a:srgbClr val="666666"/>
            </a:solidFill>
          </p:grpSpPr>
          <p:sp>
            <p:nvSpPr>
              <p:cNvPr id="54" name="Textfeld 53">
                <a:extLst>
                  <a:ext uri="{FF2B5EF4-FFF2-40B4-BE49-F238E27FC236}">
                    <a16:creationId xmlns:a16="http://schemas.microsoft.com/office/drawing/2014/main" id="{3E4D3ED8-FEB2-16BC-A854-1D52E7667160}"/>
                  </a:ext>
                </a:extLst>
              </p:cNvPr>
              <p:cNvSpPr txBox="1"/>
              <p:nvPr/>
            </p:nvSpPr>
            <p:spPr>
              <a:xfrm>
                <a:off x="8541523" y="4832992"/>
                <a:ext cx="252529"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white</a:t>
                </a:r>
              </a:p>
            </p:txBody>
          </p:sp>
          <p:sp>
            <p:nvSpPr>
              <p:cNvPr id="55" name="Textfeld 54">
                <a:extLst>
                  <a:ext uri="{FF2B5EF4-FFF2-40B4-BE49-F238E27FC236}">
                    <a16:creationId xmlns:a16="http://schemas.microsoft.com/office/drawing/2014/main" id="{E90FD31A-D4C1-6FA7-1DB7-910794F4E303}"/>
                  </a:ext>
                </a:extLst>
              </p:cNvPr>
              <p:cNvSpPr txBox="1"/>
              <p:nvPr/>
            </p:nvSpPr>
            <p:spPr>
              <a:xfrm>
                <a:off x="9370390" y="4826928"/>
                <a:ext cx="838529" cy="219291"/>
              </a:xfrm>
              <a:prstGeom prst="rect">
                <a:avLst/>
              </a:prstGeom>
              <a:noFill/>
            </p:spPr>
            <p:txBody>
              <a:bodyPr wrap="square" rtlCol="0">
                <a:spAutoFit/>
              </a:bodyPr>
              <a:lstStyle/>
              <a:p>
                <a:pPr algn="l"/>
                <a:r>
                  <a:rPr lang="en-US" sz="825" spc="0" baseline="0" dirty="0">
                    <a:ln/>
                    <a:solidFill>
                      <a:srgbClr val="666666"/>
                    </a:solidFill>
                    <a:latin typeface="Lucida Sans Unicode"/>
                    <a:cs typeface="Lucida Sans Unicode"/>
                    <a:sym typeface="Lucida Sans Unicode"/>
                    <a:rtl val="0"/>
                  </a:rPr>
                  <a:t>red</a:t>
                </a:r>
              </a:p>
            </p:txBody>
          </p:sp>
        </p:grpSp>
        <p:grpSp>
          <p:nvGrpSpPr>
            <p:cNvPr id="56" name="Grafik 5" descr="Ein Bild, das Diagramm enthält.&#10;&#10;Beschreibung automatisch generiert.">
              <a:extLst>
                <a:ext uri="{FF2B5EF4-FFF2-40B4-BE49-F238E27FC236}">
                  <a16:creationId xmlns:a16="http://schemas.microsoft.com/office/drawing/2014/main" id="{8A12D3B2-7366-9B83-D1D7-3D946833DCA9}"/>
                </a:ext>
              </a:extLst>
            </p:cNvPr>
            <p:cNvGrpSpPr/>
            <p:nvPr/>
          </p:nvGrpSpPr>
          <p:grpSpPr>
            <a:xfrm>
              <a:off x="7423431" y="2442771"/>
              <a:ext cx="69649" cy="2358121"/>
              <a:chOff x="7423431" y="2520591"/>
              <a:chExt cx="69649" cy="2358121"/>
            </a:xfrm>
            <a:solidFill>
              <a:srgbClr val="666666"/>
            </a:solidFill>
          </p:grpSpPr>
          <p:sp>
            <p:nvSpPr>
              <p:cNvPr id="57" name="Textfeld 56">
                <a:extLst>
                  <a:ext uri="{FF2B5EF4-FFF2-40B4-BE49-F238E27FC236}">
                    <a16:creationId xmlns:a16="http://schemas.microsoft.com/office/drawing/2014/main" id="{4C78033F-302E-B20E-DA62-EE2C77CA6FD7}"/>
                  </a:ext>
                </a:extLst>
              </p:cNvPr>
              <p:cNvSpPr txBox="1"/>
              <p:nvPr/>
            </p:nvSpPr>
            <p:spPr>
              <a:xfrm>
                <a:off x="7384228" y="4795680"/>
                <a:ext cx="200292"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0</a:t>
                </a:r>
              </a:p>
            </p:txBody>
          </p:sp>
          <p:sp>
            <p:nvSpPr>
              <p:cNvPr id="58" name="Textfeld 57">
                <a:extLst>
                  <a:ext uri="{FF2B5EF4-FFF2-40B4-BE49-F238E27FC236}">
                    <a16:creationId xmlns:a16="http://schemas.microsoft.com/office/drawing/2014/main" id="{FB4D294D-4103-0151-451B-205DE776D874}"/>
                  </a:ext>
                </a:extLst>
              </p:cNvPr>
              <p:cNvSpPr txBox="1"/>
              <p:nvPr/>
            </p:nvSpPr>
            <p:spPr>
              <a:xfrm>
                <a:off x="7349404" y="4616583"/>
                <a:ext cx="235116"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200</a:t>
                </a:r>
              </a:p>
            </p:txBody>
          </p:sp>
          <p:sp>
            <p:nvSpPr>
              <p:cNvPr id="59" name="Textfeld 58">
                <a:extLst>
                  <a:ext uri="{FF2B5EF4-FFF2-40B4-BE49-F238E27FC236}">
                    <a16:creationId xmlns:a16="http://schemas.microsoft.com/office/drawing/2014/main" id="{5718BC01-4BA1-2ECB-6F00-3FFDAF5BE6D9}"/>
                  </a:ext>
                </a:extLst>
              </p:cNvPr>
              <p:cNvSpPr txBox="1"/>
              <p:nvPr/>
            </p:nvSpPr>
            <p:spPr>
              <a:xfrm>
                <a:off x="7349404" y="4437485"/>
                <a:ext cx="235116"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400</a:t>
                </a:r>
              </a:p>
            </p:txBody>
          </p:sp>
          <p:sp>
            <p:nvSpPr>
              <p:cNvPr id="60" name="Textfeld 59">
                <a:extLst>
                  <a:ext uri="{FF2B5EF4-FFF2-40B4-BE49-F238E27FC236}">
                    <a16:creationId xmlns:a16="http://schemas.microsoft.com/office/drawing/2014/main" id="{766DC9DA-1705-7B22-13C6-FA6E425CCD33}"/>
                  </a:ext>
                </a:extLst>
              </p:cNvPr>
              <p:cNvSpPr txBox="1"/>
              <p:nvPr/>
            </p:nvSpPr>
            <p:spPr>
              <a:xfrm>
                <a:off x="7349404" y="4260874"/>
                <a:ext cx="235116"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600</a:t>
                </a:r>
              </a:p>
            </p:txBody>
          </p:sp>
          <p:sp>
            <p:nvSpPr>
              <p:cNvPr id="61" name="Textfeld 60">
                <a:extLst>
                  <a:ext uri="{FF2B5EF4-FFF2-40B4-BE49-F238E27FC236}">
                    <a16:creationId xmlns:a16="http://schemas.microsoft.com/office/drawing/2014/main" id="{4889FB9C-675C-EA2F-7227-9EBFAB40BD0D}"/>
                  </a:ext>
                </a:extLst>
              </p:cNvPr>
              <p:cNvSpPr txBox="1"/>
              <p:nvPr/>
            </p:nvSpPr>
            <p:spPr>
              <a:xfrm>
                <a:off x="7349404" y="4081777"/>
                <a:ext cx="235116"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800</a:t>
                </a:r>
              </a:p>
            </p:txBody>
          </p:sp>
          <p:sp>
            <p:nvSpPr>
              <p:cNvPr id="62" name="Textfeld 61">
                <a:extLst>
                  <a:ext uri="{FF2B5EF4-FFF2-40B4-BE49-F238E27FC236}">
                    <a16:creationId xmlns:a16="http://schemas.microsoft.com/office/drawing/2014/main" id="{DF28902A-0C58-411F-1178-EC7FA69D8FB3}"/>
                  </a:ext>
                </a:extLst>
              </p:cNvPr>
              <p:cNvSpPr txBox="1"/>
              <p:nvPr/>
            </p:nvSpPr>
            <p:spPr>
              <a:xfrm>
                <a:off x="7331991" y="3902679"/>
                <a:ext cx="252529" cy="128752"/>
              </a:xfrm>
              <a:prstGeom prst="rect">
                <a:avLst/>
              </a:prstGeom>
              <a:noFill/>
            </p:spPr>
            <p:txBody>
              <a:bodyPr wrap="none" rtlCol="0">
                <a:spAutoFit/>
              </a:bodyPr>
              <a:lstStyle/>
              <a:p>
                <a:pPr algn="l"/>
                <a:r>
                  <a:rPr lang="en-US" sz="825" spc="0" baseline="0" dirty="0">
                    <a:ln/>
                    <a:solidFill>
                      <a:srgbClr val="666666"/>
                    </a:solidFill>
                    <a:latin typeface="Lucida Sans Unicode"/>
                    <a:cs typeface="Lucida Sans Unicode"/>
                    <a:sym typeface="Lucida Sans Unicode"/>
                    <a:rtl val="0"/>
                  </a:rPr>
                  <a:t>1000</a:t>
                </a:r>
              </a:p>
            </p:txBody>
          </p:sp>
          <p:sp>
            <p:nvSpPr>
              <p:cNvPr id="63" name="Textfeld 62">
                <a:extLst>
                  <a:ext uri="{FF2B5EF4-FFF2-40B4-BE49-F238E27FC236}">
                    <a16:creationId xmlns:a16="http://schemas.microsoft.com/office/drawing/2014/main" id="{45A2EC67-2E08-F0B9-A6BD-A47147F00DDE}"/>
                  </a:ext>
                </a:extLst>
              </p:cNvPr>
              <p:cNvSpPr txBox="1"/>
              <p:nvPr/>
            </p:nvSpPr>
            <p:spPr>
              <a:xfrm>
                <a:off x="7331991" y="3723581"/>
                <a:ext cx="252529"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1200</a:t>
                </a:r>
              </a:p>
            </p:txBody>
          </p:sp>
          <p:sp>
            <p:nvSpPr>
              <p:cNvPr id="64" name="Textfeld 63">
                <a:extLst>
                  <a:ext uri="{FF2B5EF4-FFF2-40B4-BE49-F238E27FC236}">
                    <a16:creationId xmlns:a16="http://schemas.microsoft.com/office/drawing/2014/main" id="{0CE23F8E-8FE1-3984-E720-9A41410DC17C}"/>
                  </a:ext>
                </a:extLst>
              </p:cNvPr>
              <p:cNvSpPr txBox="1"/>
              <p:nvPr/>
            </p:nvSpPr>
            <p:spPr>
              <a:xfrm>
                <a:off x="7331991" y="3546971"/>
                <a:ext cx="252529" cy="128752"/>
              </a:xfrm>
              <a:prstGeom prst="rect">
                <a:avLst/>
              </a:prstGeom>
              <a:noFill/>
            </p:spPr>
            <p:txBody>
              <a:bodyPr wrap="none" rtlCol="0">
                <a:spAutoFit/>
              </a:bodyPr>
              <a:lstStyle/>
              <a:p>
                <a:pPr algn="l"/>
                <a:r>
                  <a:rPr lang="en-US" sz="825" spc="0" baseline="0" dirty="0">
                    <a:ln/>
                    <a:solidFill>
                      <a:srgbClr val="666666"/>
                    </a:solidFill>
                    <a:latin typeface="Lucida Sans Unicode"/>
                    <a:cs typeface="Lucida Sans Unicode"/>
                    <a:sym typeface="Lucida Sans Unicode"/>
                    <a:rtl val="0"/>
                  </a:rPr>
                  <a:t>1400</a:t>
                </a:r>
              </a:p>
            </p:txBody>
          </p:sp>
          <p:sp>
            <p:nvSpPr>
              <p:cNvPr id="65" name="Textfeld 64">
                <a:extLst>
                  <a:ext uri="{FF2B5EF4-FFF2-40B4-BE49-F238E27FC236}">
                    <a16:creationId xmlns:a16="http://schemas.microsoft.com/office/drawing/2014/main" id="{B76343CE-0090-E745-866D-DD7BBA89BFFB}"/>
                  </a:ext>
                </a:extLst>
              </p:cNvPr>
              <p:cNvSpPr txBox="1"/>
              <p:nvPr/>
            </p:nvSpPr>
            <p:spPr>
              <a:xfrm>
                <a:off x="7331991" y="3367873"/>
                <a:ext cx="252529"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1600</a:t>
                </a:r>
              </a:p>
            </p:txBody>
          </p:sp>
          <p:sp>
            <p:nvSpPr>
              <p:cNvPr id="66" name="Textfeld 65">
                <a:extLst>
                  <a:ext uri="{FF2B5EF4-FFF2-40B4-BE49-F238E27FC236}">
                    <a16:creationId xmlns:a16="http://schemas.microsoft.com/office/drawing/2014/main" id="{FBB34399-CDA4-DF55-C1CE-C5780C983A64}"/>
                  </a:ext>
                </a:extLst>
              </p:cNvPr>
              <p:cNvSpPr txBox="1"/>
              <p:nvPr/>
            </p:nvSpPr>
            <p:spPr>
              <a:xfrm>
                <a:off x="7331991" y="3188775"/>
                <a:ext cx="252529"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1800</a:t>
                </a:r>
              </a:p>
            </p:txBody>
          </p:sp>
          <p:sp>
            <p:nvSpPr>
              <p:cNvPr id="67" name="Textfeld 66">
                <a:extLst>
                  <a:ext uri="{FF2B5EF4-FFF2-40B4-BE49-F238E27FC236}">
                    <a16:creationId xmlns:a16="http://schemas.microsoft.com/office/drawing/2014/main" id="{C5ECAD29-768A-19F8-058A-0B0B3068E4B7}"/>
                  </a:ext>
                </a:extLst>
              </p:cNvPr>
              <p:cNvSpPr txBox="1"/>
              <p:nvPr/>
            </p:nvSpPr>
            <p:spPr>
              <a:xfrm>
                <a:off x="7331991" y="3009677"/>
                <a:ext cx="252529"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2000</a:t>
                </a:r>
              </a:p>
            </p:txBody>
          </p:sp>
          <p:sp>
            <p:nvSpPr>
              <p:cNvPr id="68" name="Textfeld 67">
                <a:extLst>
                  <a:ext uri="{FF2B5EF4-FFF2-40B4-BE49-F238E27FC236}">
                    <a16:creationId xmlns:a16="http://schemas.microsoft.com/office/drawing/2014/main" id="{13D9B5D9-FD63-C053-0590-0B7679A6F7E9}"/>
                  </a:ext>
                </a:extLst>
              </p:cNvPr>
              <p:cNvSpPr txBox="1"/>
              <p:nvPr/>
            </p:nvSpPr>
            <p:spPr>
              <a:xfrm>
                <a:off x="7331991" y="2833067"/>
                <a:ext cx="252529"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2200</a:t>
                </a:r>
              </a:p>
            </p:txBody>
          </p:sp>
          <p:sp>
            <p:nvSpPr>
              <p:cNvPr id="69" name="Textfeld 68">
                <a:extLst>
                  <a:ext uri="{FF2B5EF4-FFF2-40B4-BE49-F238E27FC236}">
                    <a16:creationId xmlns:a16="http://schemas.microsoft.com/office/drawing/2014/main" id="{7AF2A4EF-D921-28D0-7BE3-83F747B0E759}"/>
                  </a:ext>
                </a:extLst>
              </p:cNvPr>
              <p:cNvSpPr txBox="1"/>
              <p:nvPr/>
            </p:nvSpPr>
            <p:spPr>
              <a:xfrm>
                <a:off x="7331991" y="2653969"/>
                <a:ext cx="252529" cy="128752"/>
              </a:xfrm>
              <a:prstGeom prst="rect">
                <a:avLst/>
              </a:prstGeom>
              <a:noFill/>
            </p:spPr>
            <p:txBody>
              <a:bodyPr wrap="none" rtlCol="0">
                <a:spAutoFit/>
              </a:bodyPr>
              <a:lstStyle/>
              <a:p>
                <a:pPr algn="l"/>
                <a:r>
                  <a:rPr lang="en-US" sz="825" spc="0" baseline="0">
                    <a:ln/>
                    <a:solidFill>
                      <a:srgbClr val="666666"/>
                    </a:solidFill>
                    <a:latin typeface="Lucida Sans Unicode"/>
                    <a:cs typeface="Lucida Sans Unicode"/>
                    <a:sym typeface="Lucida Sans Unicode"/>
                    <a:rtl val="0"/>
                  </a:rPr>
                  <a:t>2400</a:t>
                </a:r>
              </a:p>
            </p:txBody>
          </p:sp>
          <p:sp>
            <p:nvSpPr>
              <p:cNvPr id="70" name="Textfeld 69">
                <a:extLst>
                  <a:ext uri="{FF2B5EF4-FFF2-40B4-BE49-F238E27FC236}">
                    <a16:creationId xmlns:a16="http://schemas.microsoft.com/office/drawing/2014/main" id="{894C1788-2671-8152-BE61-AE356D668B81}"/>
                  </a:ext>
                </a:extLst>
              </p:cNvPr>
              <p:cNvSpPr txBox="1"/>
              <p:nvPr/>
            </p:nvSpPr>
            <p:spPr>
              <a:xfrm>
                <a:off x="7331991" y="2474871"/>
                <a:ext cx="252529" cy="128752"/>
              </a:xfrm>
              <a:prstGeom prst="rect">
                <a:avLst/>
              </a:prstGeom>
              <a:noFill/>
            </p:spPr>
            <p:txBody>
              <a:bodyPr wrap="none" rtlCol="0">
                <a:spAutoFit/>
              </a:bodyPr>
              <a:lstStyle/>
              <a:p>
                <a:pPr algn="l"/>
                <a:r>
                  <a:rPr lang="en-US" sz="825" spc="0" baseline="0" dirty="0">
                    <a:ln/>
                    <a:solidFill>
                      <a:srgbClr val="666666"/>
                    </a:solidFill>
                    <a:latin typeface="Lucida Sans Unicode"/>
                    <a:cs typeface="Lucida Sans Unicode"/>
                    <a:sym typeface="Lucida Sans Unicode"/>
                    <a:rtl val="0"/>
                  </a:rPr>
                  <a:t>2600</a:t>
                </a:r>
              </a:p>
            </p:txBody>
          </p:sp>
        </p:grpSp>
      </p:grpSp>
      <p:sp>
        <p:nvSpPr>
          <p:cNvPr id="4" name="슬라이드 번호 개체 틀 3">
            <a:extLst>
              <a:ext uri="{FF2B5EF4-FFF2-40B4-BE49-F238E27FC236}">
                <a16:creationId xmlns:a16="http://schemas.microsoft.com/office/drawing/2014/main" id="{E60FA22D-3A46-38DB-0022-98126089CB64}"/>
              </a:ext>
            </a:extLst>
          </p:cNvPr>
          <p:cNvSpPr>
            <a:spLocks noGrp="1"/>
          </p:cNvSpPr>
          <p:nvPr>
            <p:ph type="sldNum" sz="quarter" idx="12"/>
          </p:nvPr>
        </p:nvSpPr>
        <p:spPr/>
        <p:txBody>
          <a:bodyPr/>
          <a:lstStyle/>
          <a:p>
            <a:fld id="{3A98EE3D-8CD1-4C3F-BD1C-C98C9596463C}" type="slidenum">
              <a:rPr lang="de-DE" noProof="0" smtClean="0"/>
              <a:t>14</a:t>
            </a:fld>
            <a:endParaRPr lang="ko-KR" altLang="en-US"/>
          </a:p>
        </p:txBody>
      </p:sp>
    </p:spTree>
    <p:extLst>
      <p:ext uri="{BB962C8B-B14F-4D97-AF65-F5344CB8AC3E}">
        <p14:creationId xmlns:p14="http://schemas.microsoft.com/office/powerpoint/2010/main" val="8761645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p:txBody>
          <a:bodyPr/>
          <a:lstStyle/>
          <a:p>
            <a:r>
              <a:rPr lang="de-DE" sz="3200"/>
              <a:t>Brief </a:t>
            </a:r>
            <a:r>
              <a:rPr lang="de-DE" sz="3200" dirty="0"/>
              <a:t>Summary</a:t>
            </a:r>
            <a:r>
              <a:rPr lang="de-DE" sz="3000" dirty="0"/>
              <a:t> </a:t>
            </a:r>
            <a:r>
              <a:rPr lang="de-DE" sz="3000" dirty="0" err="1"/>
              <a:t>of</a:t>
            </a:r>
            <a:r>
              <a:rPr lang="de-DE" sz="3000" dirty="0"/>
              <a:t> Use Cases</a:t>
            </a:r>
          </a:p>
        </p:txBody>
      </p:sp>
      <p:sp>
        <p:nvSpPr>
          <p:cNvPr id="4" name="Inhaltsplatzhalter 2">
            <a:extLst>
              <a:ext uri="{FF2B5EF4-FFF2-40B4-BE49-F238E27FC236}">
                <a16:creationId xmlns:a16="http://schemas.microsoft.com/office/drawing/2014/main" id="{C047E459-B95C-0696-AF04-627D976988E2}"/>
              </a:ext>
            </a:extLst>
          </p:cNvPr>
          <p:cNvSpPr txBox="1">
            <a:spLocks/>
          </p:cNvSpPr>
          <p:nvPr/>
        </p:nvSpPr>
        <p:spPr>
          <a:xfrm>
            <a:off x="1097280" y="2108201"/>
            <a:ext cx="10058400" cy="3760891"/>
          </a:xfrm>
          <a:prstGeom prst="rect">
            <a:avLst/>
          </a:prstGeom>
        </p:spPr>
        <p:txBody>
          <a:bodyPr vert="horz" lIns="0" tIns="45720" rIns="0" bIns="45720" rtlCol="0" anchor="t">
            <a:no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180975" indent="-180975">
              <a:buFont typeface="Arial" panose="020B0604020202020204" pitchFamily="34" charset="0"/>
              <a:buChar char="•"/>
            </a:pPr>
            <a:r>
              <a:rPr lang="en-US" altLang="ko-KR" sz="1800" b="1" dirty="0">
                <a:ea typeface="+mn-lt"/>
                <a:cs typeface="+mn-lt"/>
              </a:rPr>
              <a:t>Use</a:t>
            </a:r>
            <a:r>
              <a:rPr lang="ko-KR" altLang="en-US" sz="1800" b="1" dirty="0">
                <a:ea typeface="+mn-lt"/>
                <a:cs typeface="+mn-lt"/>
              </a:rPr>
              <a:t> </a:t>
            </a:r>
            <a:r>
              <a:rPr lang="ko-KR" altLang="en-US" sz="1800" b="1" err="1">
                <a:ea typeface="+mn-lt"/>
                <a:cs typeface="+mn-lt"/>
              </a:rPr>
              <a:t>Case</a:t>
            </a:r>
            <a:r>
              <a:rPr lang="ko-KR" altLang="en-US" sz="1800" b="1" dirty="0">
                <a:ea typeface="+mn-lt"/>
                <a:cs typeface="+mn-lt"/>
              </a:rPr>
              <a:t> 1</a:t>
            </a:r>
            <a:r>
              <a:rPr lang="de-DE" altLang="ko-KR" sz="1800" b="1" dirty="0">
                <a:ea typeface="+mn-lt"/>
                <a:cs typeface="+mn-lt"/>
              </a:rPr>
              <a:t>: </a:t>
            </a:r>
            <a:r>
              <a:rPr lang="en-US" sz="1800" b="1" dirty="0">
                <a:ea typeface="+mn-lt"/>
                <a:cs typeface="+mn-lt"/>
              </a:rPr>
              <a:t>Linear Regression</a:t>
            </a:r>
            <a:endParaRPr lang="de-DE" altLang="ko-KR" sz="1800" b="1" dirty="0">
              <a:ea typeface="+mn-lt"/>
              <a:cs typeface="+mn-lt"/>
            </a:endParaRPr>
          </a:p>
          <a:p>
            <a:pPr marL="473075" lvl="1" indent="-180975">
              <a:buFont typeface="Arial" panose="020B0604020202020204" pitchFamily="34" charset="0"/>
              <a:buChar char="•"/>
            </a:pPr>
            <a:r>
              <a:rPr lang="en-US" sz="1800" dirty="0">
                <a:ea typeface="+mn-lt"/>
                <a:cs typeface="+mn-lt"/>
              </a:rPr>
              <a:t>As the administrator of the Wine app, we want to analyze the direct and indirect factors that are considered in wine ratings and observe their impact on the ratings.</a:t>
            </a:r>
            <a:endParaRPr lang="en-US" sz="1800" b="1">
              <a:ea typeface="+mn-lt"/>
              <a:cs typeface="+mn-lt"/>
            </a:endParaRPr>
          </a:p>
          <a:p>
            <a:pPr marL="180975" indent="-180975">
              <a:buFont typeface="Arial" panose="020B0604020202020204" pitchFamily="34" charset="0"/>
              <a:buChar char="•"/>
            </a:pPr>
            <a:r>
              <a:rPr lang="en-US" altLang="ko-KR" sz="1800" b="1" dirty="0">
                <a:ea typeface="+mn-lt"/>
                <a:cs typeface="+mn-lt"/>
              </a:rPr>
              <a:t>Use</a:t>
            </a:r>
            <a:r>
              <a:rPr lang="ko-KR" altLang="en-US" sz="1800" b="1" dirty="0">
                <a:ea typeface="+mn-lt"/>
                <a:cs typeface="+mn-lt"/>
              </a:rPr>
              <a:t> </a:t>
            </a:r>
            <a:r>
              <a:rPr lang="ko-KR" altLang="en-US" sz="1800" b="1" err="1">
                <a:ea typeface="+mn-lt"/>
                <a:cs typeface="+mn-lt"/>
              </a:rPr>
              <a:t>Case</a:t>
            </a:r>
            <a:r>
              <a:rPr lang="ko-KR" altLang="en-US" sz="1800" b="1" dirty="0">
                <a:ea typeface="+mn-lt"/>
                <a:cs typeface="+mn-lt"/>
              </a:rPr>
              <a:t> 2</a:t>
            </a:r>
            <a:r>
              <a:rPr lang="de-DE" altLang="ko-KR" sz="1800" b="1" dirty="0">
                <a:ea typeface="+mn-lt"/>
                <a:cs typeface="+mn-lt"/>
              </a:rPr>
              <a:t>: </a:t>
            </a:r>
            <a:r>
              <a:rPr lang="de-DE" sz="1800" b="1" dirty="0">
                <a:ea typeface="+mn-lt"/>
                <a:cs typeface="+mn-lt"/>
              </a:rPr>
              <a:t>Content-</a:t>
            </a:r>
            <a:r>
              <a:rPr lang="de-DE" sz="1800" b="1" dirty="0" err="1">
                <a:ea typeface="+mn-lt"/>
                <a:cs typeface="+mn-lt"/>
              </a:rPr>
              <a:t>Based</a:t>
            </a:r>
            <a:r>
              <a:rPr lang="de-DE" sz="1800" b="1" dirty="0">
                <a:ea typeface="+mn-lt"/>
                <a:cs typeface="+mn-lt"/>
              </a:rPr>
              <a:t> </a:t>
            </a:r>
            <a:r>
              <a:rPr lang="de-DE" sz="1800" b="1" dirty="0" err="1">
                <a:ea typeface="+mn-lt"/>
                <a:cs typeface="+mn-lt"/>
              </a:rPr>
              <a:t>Recommendation</a:t>
            </a:r>
            <a:r>
              <a:rPr lang="de-DE" sz="1800" b="1" dirty="0">
                <a:ea typeface="+mn-lt"/>
                <a:cs typeface="+mn-lt"/>
              </a:rPr>
              <a:t> Engine</a:t>
            </a:r>
            <a:endParaRPr lang="de-DE" altLang="ko-KR" sz="1800" b="1" dirty="0">
              <a:ea typeface="+mn-lt"/>
              <a:cs typeface="+mn-lt"/>
            </a:endParaRPr>
          </a:p>
          <a:p>
            <a:pPr marL="473075" lvl="1" indent="-180975">
              <a:buFont typeface="Arial" panose="020B0604020202020204" pitchFamily="34" charset="0"/>
              <a:buChar char="•"/>
            </a:pPr>
            <a:r>
              <a:rPr lang="en-US" sz="1800">
                <a:ea typeface="+mn-lt"/>
                <a:cs typeface="+mn-lt"/>
              </a:rPr>
              <a:t>In order to increase user </a:t>
            </a:r>
            <a:r>
              <a:rPr lang="en-US" sz="1800" dirty="0">
                <a:ea typeface="+mn-lt"/>
                <a:cs typeface="+mn-lt"/>
              </a:rPr>
              <a:t>satisfaction and </a:t>
            </a:r>
            <a:r>
              <a:rPr lang="en-US" sz="1800">
                <a:ea typeface="+mn-lt"/>
                <a:cs typeface="+mn-lt"/>
              </a:rPr>
              <a:t>continuously </a:t>
            </a:r>
            <a:r>
              <a:rPr lang="en-US" sz="1800" dirty="0">
                <a:ea typeface="+mn-lt"/>
                <a:cs typeface="+mn-lt"/>
              </a:rPr>
              <a:t>improve</a:t>
            </a:r>
            <a:r>
              <a:rPr lang="en-US" sz="1800">
                <a:ea typeface="+mn-lt"/>
                <a:cs typeface="+mn-lt"/>
              </a:rPr>
              <a:t> the </a:t>
            </a:r>
            <a:r>
              <a:rPr lang="en-US" sz="1800" dirty="0">
                <a:ea typeface="+mn-lt"/>
                <a:cs typeface="+mn-lt"/>
              </a:rPr>
              <a:t>usage rate</a:t>
            </a:r>
            <a:r>
              <a:rPr lang="en-US" sz="1800">
                <a:ea typeface="+mn-lt"/>
                <a:cs typeface="+mn-lt"/>
              </a:rPr>
              <a:t> of the wine app</a:t>
            </a:r>
            <a:r>
              <a:rPr lang="en-US" sz="1800" dirty="0">
                <a:ea typeface="+mn-lt"/>
                <a:cs typeface="+mn-lt"/>
              </a:rPr>
              <a:t>, we </a:t>
            </a:r>
            <a:r>
              <a:rPr lang="en-US" sz="1800">
                <a:ea typeface="+mn-lt"/>
                <a:cs typeface="+mn-lt"/>
              </a:rPr>
              <a:t>want </a:t>
            </a:r>
            <a:r>
              <a:rPr lang="en-US" sz="1800" dirty="0">
                <a:ea typeface="+mn-lt"/>
                <a:cs typeface="+mn-lt"/>
              </a:rPr>
              <a:t>to analyze </a:t>
            </a:r>
            <a:r>
              <a:rPr lang="en-US" sz="1800">
                <a:ea typeface="+mn-lt"/>
                <a:cs typeface="+mn-lt"/>
              </a:rPr>
              <a:t>users' </a:t>
            </a:r>
            <a:r>
              <a:rPr lang="en-US" sz="1800" dirty="0">
                <a:ea typeface="+mn-lt"/>
                <a:cs typeface="+mn-lt"/>
              </a:rPr>
              <a:t>wine preferences and </a:t>
            </a:r>
            <a:r>
              <a:rPr lang="en-US" sz="1800">
                <a:ea typeface="+mn-lt"/>
                <a:cs typeface="+mn-lt"/>
              </a:rPr>
              <a:t>recommend </a:t>
            </a:r>
            <a:r>
              <a:rPr lang="en-US" sz="1800" dirty="0">
                <a:ea typeface="+mn-lt"/>
                <a:cs typeface="+mn-lt"/>
              </a:rPr>
              <a:t>suitable </a:t>
            </a:r>
            <a:r>
              <a:rPr lang="en-US" sz="1800">
                <a:ea typeface="+mn-lt"/>
                <a:cs typeface="+mn-lt"/>
              </a:rPr>
              <a:t>wines</a:t>
            </a:r>
            <a:r>
              <a:rPr lang="en-US" sz="1800" dirty="0">
                <a:ea typeface="+mn-lt"/>
                <a:cs typeface="+mn-lt"/>
              </a:rPr>
              <a:t>.</a:t>
            </a:r>
            <a:endParaRPr lang="de-DE" sz="1800" b="1">
              <a:ea typeface="+mn-lt"/>
              <a:cs typeface="+mn-lt"/>
            </a:endParaRPr>
          </a:p>
          <a:p>
            <a:pPr marL="180975" indent="-180975">
              <a:buFont typeface="Arial" panose="020B0604020202020204" pitchFamily="34" charset="0"/>
              <a:buChar char="•"/>
            </a:pPr>
            <a:r>
              <a:rPr lang="en-US" altLang="ko-KR" sz="1800" b="1" dirty="0">
                <a:ea typeface="+mn-lt"/>
                <a:cs typeface="+mn-lt"/>
              </a:rPr>
              <a:t>Use</a:t>
            </a:r>
            <a:r>
              <a:rPr lang="ko-KR" altLang="en-US" sz="1800" b="1" dirty="0">
                <a:ea typeface="+mn-lt"/>
                <a:cs typeface="+mn-lt"/>
              </a:rPr>
              <a:t> </a:t>
            </a:r>
            <a:r>
              <a:rPr lang="ko-KR" altLang="en-US" sz="1800" b="1" err="1">
                <a:ea typeface="+mn-lt"/>
                <a:cs typeface="+mn-lt"/>
              </a:rPr>
              <a:t>Case</a:t>
            </a:r>
            <a:r>
              <a:rPr lang="ko-KR" altLang="en-US" sz="1800" b="1" dirty="0">
                <a:ea typeface="+mn-lt"/>
                <a:cs typeface="+mn-lt"/>
              </a:rPr>
              <a:t> 3</a:t>
            </a:r>
            <a:r>
              <a:rPr lang="de-DE" altLang="ko-KR" sz="1800" b="1" dirty="0">
                <a:ea typeface="+mn-lt"/>
                <a:cs typeface="+mn-lt"/>
              </a:rPr>
              <a:t>: </a:t>
            </a:r>
            <a:r>
              <a:rPr lang="de-DE" sz="1800" b="1" dirty="0">
                <a:ea typeface="+mn-lt"/>
                <a:cs typeface="+mn-lt"/>
              </a:rPr>
              <a:t>K-</a:t>
            </a:r>
            <a:r>
              <a:rPr lang="de-DE" sz="1800" b="1" err="1">
                <a:ea typeface="+mn-lt"/>
                <a:cs typeface="+mn-lt"/>
              </a:rPr>
              <a:t>Means</a:t>
            </a:r>
            <a:r>
              <a:rPr lang="de-DE" sz="1800" b="1">
                <a:ea typeface="+mn-lt"/>
                <a:cs typeface="+mn-lt"/>
              </a:rPr>
              <a:t> </a:t>
            </a:r>
            <a:r>
              <a:rPr lang="de-DE" sz="1800" b="1" dirty="0">
                <a:ea typeface="+mn-lt"/>
                <a:cs typeface="+mn-lt"/>
              </a:rPr>
              <a:t>Clustering</a:t>
            </a:r>
            <a:endParaRPr lang="de-DE" altLang="ko-KR" sz="1800" b="1" dirty="0">
              <a:ea typeface="+mn-lt"/>
              <a:cs typeface="+mn-lt"/>
            </a:endParaRPr>
          </a:p>
          <a:p>
            <a:pPr marL="473075" lvl="1" indent="-180975">
              <a:buFont typeface="Arial" panose="020B0604020202020204" pitchFamily="34" charset="0"/>
              <a:buChar char="•"/>
            </a:pPr>
            <a:r>
              <a:rPr lang="en-US" sz="1800">
                <a:ea typeface="+mn-lt"/>
                <a:cs typeface="+mn-lt"/>
              </a:rPr>
              <a:t>Generally,</a:t>
            </a:r>
            <a:r>
              <a:rPr lang="en-US" altLang="ko-KR" sz="1800">
                <a:ea typeface="+mn-lt"/>
                <a:cs typeface="+mn-lt"/>
              </a:rPr>
              <a:t> </a:t>
            </a:r>
            <a:r>
              <a:rPr lang="en-US" sz="1800">
                <a:ea typeface="+mn-lt"/>
                <a:cs typeface="+mn-lt"/>
              </a:rPr>
              <a:t>it</a:t>
            </a:r>
            <a:r>
              <a:rPr lang="en-US" altLang="ko-KR" sz="1800">
                <a:ea typeface="+mn-lt"/>
                <a:cs typeface="+mn-lt"/>
              </a:rPr>
              <a:t> </a:t>
            </a:r>
            <a:r>
              <a:rPr lang="en-US" sz="1800">
                <a:ea typeface="+mn-lt"/>
                <a:cs typeface="+mn-lt"/>
              </a:rPr>
              <a:t>is</a:t>
            </a:r>
            <a:r>
              <a:rPr lang="en-US" altLang="ko-KR" sz="1800">
                <a:ea typeface="+mn-lt"/>
                <a:cs typeface="+mn-lt"/>
              </a:rPr>
              <a:t> </a:t>
            </a:r>
            <a:r>
              <a:rPr lang="en-US" sz="1800">
                <a:ea typeface="+mn-lt"/>
                <a:cs typeface="+mn-lt"/>
              </a:rPr>
              <a:t>assumed</a:t>
            </a:r>
            <a:r>
              <a:rPr lang="en-US" altLang="ko-KR" sz="1800">
                <a:ea typeface="+mn-lt"/>
                <a:cs typeface="+mn-lt"/>
              </a:rPr>
              <a:t> </a:t>
            </a:r>
            <a:r>
              <a:rPr lang="en-US" sz="1800">
                <a:ea typeface="+mn-lt"/>
                <a:cs typeface="+mn-lt"/>
              </a:rPr>
              <a:t>that</a:t>
            </a:r>
            <a:r>
              <a:rPr lang="en-US" altLang="ko-KR" sz="1800">
                <a:ea typeface="+mn-lt"/>
                <a:cs typeface="+mn-lt"/>
              </a:rPr>
              <a:t> the taste of </a:t>
            </a:r>
            <a:r>
              <a:rPr lang="en-US" sz="1800">
                <a:ea typeface="+mn-lt"/>
                <a:cs typeface="+mn-lt"/>
              </a:rPr>
              <a:t>grapes</a:t>
            </a:r>
            <a:r>
              <a:rPr lang="en-US" altLang="ko-KR" sz="1800">
                <a:ea typeface="+mn-lt"/>
                <a:cs typeface="+mn-lt"/>
              </a:rPr>
              <a:t> causes </a:t>
            </a:r>
            <a:r>
              <a:rPr lang="en-US" sz="1800">
                <a:ea typeface="+mn-lt"/>
                <a:cs typeface="+mn-lt"/>
              </a:rPr>
              <a:t>differences in aroma and taste of </a:t>
            </a:r>
            <a:r>
              <a:rPr lang="en-US" altLang="ko-KR" sz="1800">
                <a:ea typeface="+mn-lt"/>
                <a:cs typeface="+mn-lt"/>
              </a:rPr>
              <a:t>wine</a:t>
            </a:r>
            <a:r>
              <a:rPr lang="en-US" sz="1800">
                <a:ea typeface="+mn-lt"/>
                <a:cs typeface="+mn-lt"/>
              </a:rPr>
              <a:t>, so we</a:t>
            </a:r>
            <a:r>
              <a:rPr lang="en-US" altLang="ko-KR" sz="1800">
                <a:ea typeface="+mn-lt"/>
                <a:cs typeface="+mn-lt"/>
              </a:rPr>
              <a:t> </a:t>
            </a:r>
            <a:r>
              <a:rPr lang="en-US" sz="1800">
                <a:ea typeface="+mn-lt"/>
                <a:cs typeface="+mn-lt"/>
              </a:rPr>
              <a:t>want to analyze and classify the taste by</a:t>
            </a:r>
            <a:r>
              <a:rPr lang="en-US" altLang="ko-KR" sz="1800">
                <a:ea typeface="+mn-lt"/>
                <a:cs typeface="+mn-lt"/>
              </a:rPr>
              <a:t> </a:t>
            </a:r>
            <a:r>
              <a:rPr lang="en-US" sz="1800">
                <a:ea typeface="+mn-lt"/>
                <a:cs typeface="+mn-lt"/>
              </a:rPr>
              <a:t>grape</a:t>
            </a:r>
            <a:r>
              <a:rPr lang="en-US" altLang="ko-KR" sz="1800">
                <a:ea typeface="+mn-lt"/>
                <a:cs typeface="+mn-lt"/>
              </a:rPr>
              <a:t> </a:t>
            </a:r>
            <a:r>
              <a:rPr lang="en-US" sz="1800">
                <a:ea typeface="+mn-lt"/>
                <a:cs typeface="+mn-lt"/>
              </a:rPr>
              <a:t>variety.</a:t>
            </a:r>
            <a:endParaRPr lang="en-US" sz="1800" b="1">
              <a:ea typeface="+mn-lt"/>
              <a:cs typeface="+mn-lt"/>
            </a:endParaRPr>
          </a:p>
          <a:p>
            <a:pPr marL="180975" indent="-180975">
              <a:buFont typeface="Arial" panose="020B0604020202020204" pitchFamily="34" charset="0"/>
              <a:buChar char="•"/>
            </a:pPr>
            <a:endParaRPr lang="de-DE" sz="1800" b="1" dirty="0">
              <a:latin typeface="Bookman Old Style"/>
            </a:endParaRPr>
          </a:p>
          <a:p>
            <a:pPr marL="180975" indent="-180975">
              <a:buFont typeface="Arial" panose="020B0604020202020204" pitchFamily="34" charset="0"/>
              <a:buChar char="•"/>
            </a:pPr>
            <a:endParaRPr lang="en-US" sz="1800" b="1" dirty="0"/>
          </a:p>
        </p:txBody>
      </p:sp>
      <p:sp>
        <p:nvSpPr>
          <p:cNvPr id="3" name="슬라이드 번호 개체 틀 2">
            <a:extLst>
              <a:ext uri="{FF2B5EF4-FFF2-40B4-BE49-F238E27FC236}">
                <a16:creationId xmlns:a16="http://schemas.microsoft.com/office/drawing/2014/main" id="{528BFB63-468A-BDE7-1EA0-B3BBC7567753}"/>
              </a:ext>
            </a:extLst>
          </p:cNvPr>
          <p:cNvSpPr>
            <a:spLocks noGrp="1"/>
          </p:cNvSpPr>
          <p:nvPr>
            <p:ph type="sldNum" sz="quarter" idx="12"/>
          </p:nvPr>
        </p:nvSpPr>
        <p:spPr/>
        <p:txBody>
          <a:bodyPr/>
          <a:lstStyle/>
          <a:p>
            <a:fld id="{3A98EE3D-8CD1-4C3F-BD1C-C98C9596463C}" type="slidenum">
              <a:rPr lang="de-DE" noProof="0" smtClean="0"/>
              <a:t>15</a:t>
            </a:fld>
            <a:endParaRPr lang="ko-KR" altLang="en-US"/>
          </a:p>
        </p:txBody>
      </p:sp>
    </p:spTree>
    <p:extLst>
      <p:ext uri="{BB962C8B-B14F-4D97-AF65-F5344CB8AC3E}">
        <p14:creationId xmlns:p14="http://schemas.microsoft.com/office/powerpoint/2010/main" val="3584408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p:txBody>
          <a:bodyPr>
            <a:normAutofit/>
          </a:bodyPr>
          <a:lstStyle/>
          <a:p>
            <a:r>
              <a:rPr lang="de-DE" sz="3200" dirty="0"/>
              <a:t>Use Case 1: Linear Regression Analysis</a:t>
            </a:r>
          </a:p>
        </p:txBody>
      </p:sp>
      <p:sp>
        <p:nvSpPr>
          <p:cNvPr id="3" name="TextBox 2">
            <a:extLst>
              <a:ext uri="{FF2B5EF4-FFF2-40B4-BE49-F238E27FC236}">
                <a16:creationId xmlns:a16="http://schemas.microsoft.com/office/drawing/2014/main" id="{93D987AB-C52F-7239-A3AF-EBC7CF5C438B}"/>
              </a:ext>
            </a:extLst>
          </p:cNvPr>
          <p:cNvSpPr txBox="1"/>
          <p:nvPr/>
        </p:nvSpPr>
        <p:spPr>
          <a:xfrm>
            <a:off x="1243541" y="2161645"/>
            <a:ext cx="9948333"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ko-KR" b="1" dirty="0">
                <a:ea typeface="+mn-lt"/>
                <a:cs typeface="+mn-lt"/>
              </a:rPr>
              <a:t>How</a:t>
            </a:r>
            <a:r>
              <a:rPr lang="ko-KR" altLang="en-US" b="1" dirty="0">
                <a:ea typeface="+mn-lt"/>
                <a:cs typeface="+mn-lt"/>
              </a:rPr>
              <a:t> </a:t>
            </a:r>
            <a:r>
              <a:rPr lang="en-US" altLang="ko-KR" b="1" dirty="0">
                <a:ea typeface="+mn-lt"/>
                <a:cs typeface="+mn-lt"/>
              </a:rPr>
              <a:t>to</a:t>
            </a:r>
            <a:r>
              <a:rPr lang="ko-KR" altLang="en-US" b="1" dirty="0">
                <a:ea typeface="+mn-lt"/>
                <a:cs typeface="+mn-lt"/>
              </a:rPr>
              <a:t> </a:t>
            </a:r>
            <a:r>
              <a:rPr lang="en-US" altLang="ko-KR" b="1" dirty="0">
                <a:ea typeface="+mn-lt"/>
                <a:cs typeface="+mn-lt"/>
              </a:rPr>
              <a:t>implement:</a:t>
            </a:r>
            <a:endParaRPr lang="ko-KR" b="1" dirty="0"/>
          </a:p>
          <a:p>
            <a:pPr marL="180975" indent="-161925">
              <a:buAutoNum type="arabicPeriod"/>
            </a:pPr>
            <a:r>
              <a:rPr lang="en-US" altLang="ko-KR">
                <a:ea typeface="+mn-lt"/>
              </a:rPr>
              <a:t> </a:t>
            </a:r>
            <a:r>
              <a:rPr lang="en-US" altLang="ko-KR" dirty="0">
                <a:ea typeface="+mn-lt"/>
              </a:rPr>
              <a:t>Case-specific data preparation</a:t>
            </a:r>
            <a:endParaRPr lang="en-US" altLang="ko-KR" dirty="0">
              <a:ea typeface="+mn-lt"/>
              <a:cs typeface="+mn-lt"/>
            </a:endParaRPr>
          </a:p>
          <a:p>
            <a:pPr marL="180975" indent="-161925">
              <a:buAutoNum type="arabicPeriod"/>
            </a:pPr>
            <a:r>
              <a:rPr lang="en-US">
                <a:ea typeface="+mn-lt"/>
                <a:cs typeface="+mn-lt"/>
              </a:rPr>
              <a:t> </a:t>
            </a:r>
            <a:r>
              <a:rPr lang="en-US" dirty="0">
                <a:ea typeface="+mn-lt"/>
                <a:cs typeface="+mn-lt"/>
              </a:rPr>
              <a:t>Apply the linear regression method and check its performance</a:t>
            </a:r>
          </a:p>
          <a:p>
            <a:pPr marL="180975" indent="-161925">
              <a:buAutoNum type="arabicPeriod"/>
            </a:pPr>
            <a:r>
              <a:rPr lang="en-US">
                <a:ea typeface="+mn-lt"/>
                <a:cs typeface="+mn-lt"/>
              </a:rPr>
              <a:t>Normalize (Z-Transformation)</a:t>
            </a:r>
          </a:p>
          <a:p>
            <a:pPr marL="180975" indent="-161925">
              <a:buAutoNum type="arabicPeriod"/>
            </a:pPr>
            <a:r>
              <a:rPr lang="en-US">
                <a:ea typeface="+mn-lt"/>
                <a:cs typeface="+mn-lt"/>
              </a:rPr>
              <a:t> </a:t>
            </a:r>
            <a:r>
              <a:rPr lang="en-US" dirty="0">
                <a:ea typeface="+mn-lt"/>
                <a:cs typeface="+mn-lt"/>
              </a:rPr>
              <a:t>Forward Selection: Reducing the number of attributes for better performance</a:t>
            </a:r>
          </a:p>
          <a:p>
            <a:pPr marL="342900" indent="-342900">
              <a:buAutoNum type="arabicPeriod"/>
            </a:pPr>
            <a:endParaRPr lang="en-US" altLang="ko-KR" dirty="0">
              <a:ea typeface="+mn-lt"/>
              <a:cs typeface="+mn-lt"/>
            </a:endParaRPr>
          </a:p>
        </p:txBody>
      </p:sp>
      <p:sp>
        <p:nvSpPr>
          <p:cNvPr id="4" name="TextBox 3">
            <a:extLst>
              <a:ext uri="{FF2B5EF4-FFF2-40B4-BE49-F238E27FC236}">
                <a16:creationId xmlns:a16="http://schemas.microsoft.com/office/drawing/2014/main" id="{03D50AEC-D193-5C7B-0AE5-F6EB9CC62E40}"/>
              </a:ext>
            </a:extLst>
          </p:cNvPr>
          <p:cNvSpPr txBox="1"/>
          <p:nvPr/>
        </p:nvSpPr>
        <p:spPr>
          <a:xfrm>
            <a:off x="1162041" y="4284104"/>
            <a:ext cx="482806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Final table – 1. Regression Model</a:t>
            </a:r>
            <a:endParaRPr lang="ko-KR" dirty="0">
              <a:ea typeface="+mn-lt"/>
              <a:cs typeface="+mn-lt"/>
            </a:endParaRPr>
          </a:p>
        </p:txBody>
      </p:sp>
      <p:sp>
        <p:nvSpPr>
          <p:cNvPr id="5" name="TextBox 4">
            <a:extLst>
              <a:ext uri="{FF2B5EF4-FFF2-40B4-BE49-F238E27FC236}">
                <a16:creationId xmlns:a16="http://schemas.microsoft.com/office/drawing/2014/main" id="{19C44FB6-7B43-4837-245C-966DC95AF892}"/>
              </a:ext>
            </a:extLst>
          </p:cNvPr>
          <p:cNvSpPr txBox="1"/>
          <p:nvPr/>
        </p:nvSpPr>
        <p:spPr>
          <a:xfrm>
            <a:off x="7442432" y="4276604"/>
            <a:ext cx="482806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Final table a–  After forward selection</a:t>
            </a:r>
            <a:endParaRPr lang="ko-KR" dirty="0">
              <a:ea typeface="+mn-lt"/>
              <a:cs typeface="+mn-lt"/>
            </a:endParaRPr>
          </a:p>
        </p:txBody>
      </p:sp>
      <p:pic>
        <p:nvPicPr>
          <p:cNvPr id="6" name="그림 6" descr="테이블이(가) 표시된 사진&#10;&#10;자동 생성된 설명">
            <a:extLst>
              <a:ext uri="{FF2B5EF4-FFF2-40B4-BE49-F238E27FC236}">
                <a16:creationId xmlns:a16="http://schemas.microsoft.com/office/drawing/2014/main" id="{21C7F08A-2977-A42D-BB13-65411342725B}"/>
              </a:ext>
            </a:extLst>
          </p:cNvPr>
          <p:cNvPicPr>
            <a:picLocks noChangeAspect="1"/>
          </p:cNvPicPr>
          <p:nvPr/>
        </p:nvPicPr>
        <p:blipFill>
          <a:blip r:embed="rId2"/>
          <a:stretch>
            <a:fillRect/>
          </a:stretch>
        </p:blipFill>
        <p:spPr>
          <a:xfrm>
            <a:off x="1248937" y="4660936"/>
            <a:ext cx="6144321" cy="1085930"/>
          </a:xfrm>
          <a:prstGeom prst="rect">
            <a:avLst/>
          </a:prstGeom>
        </p:spPr>
      </p:pic>
      <p:pic>
        <p:nvPicPr>
          <p:cNvPr id="7" name="그림 7" descr="테이블이(가) 표시된 사진&#10;&#10;자동 생성된 설명">
            <a:extLst>
              <a:ext uri="{FF2B5EF4-FFF2-40B4-BE49-F238E27FC236}">
                <a16:creationId xmlns:a16="http://schemas.microsoft.com/office/drawing/2014/main" id="{D8280006-5FE2-5603-162B-307463FEC65A}"/>
              </a:ext>
            </a:extLst>
          </p:cNvPr>
          <p:cNvPicPr>
            <a:picLocks noChangeAspect="1"/>
          </p:cNvPicPr>
          <p:nvPr/>
        </p:nvPicPr>
        <p:blipFill>
          <a:blip r:embed="rId3"/>
          <a:stretch>
            <a:fillRect/>
          </a:stretch>
        </p:blipFill>
        <p:spPr>
          <a:xfrm>
            <a:off x="7512205" y="4657751"/>
            <a:ext cx="3644589" cy="1250278"/>
          </a:xfrm>
          <a:prstGeom prst="rect">
            <a:avLst/>
          </a:prstGeom>
        </p:spPr>
      </p:pic>
      <p:sp>
        <p:nvSpPr>
          <p:cNvPr id="8" name="슬라이드 번호 개체 틀 7">
            <a:extLst>
              <a:ext uri="{FF2B5EF4-FFF2-40B4-BE49-F238E27FC236}">
                <a16:creationId xmlns:a16="http://schemas.microsoft.com/office/drawing/2014/main" id="{247E5C60-4B67-BB16-966C-0AE862291343}"/>
              </a:ext>
            </a:extLst>
          </p:cNvPr>
          <p:cNvSpPr>
            <a:spLocks noGrp="1"/>
          </p:cNvSpPr>
          <p:nvPr>
            <p:ph type="sldNum" sz="quarter" idx="12"/>
          </p:nvPr>
        </p:nvSpPr>
        <p:spPr/>
        <p:txBody>
          <a:bodyPr/>
          <a:lstStyle/>
          <a:p>
            <a:fld id="{3A98EE3D-8CD1-4C3F-BD1C-C98C9596463C}" type="slidenum">
              <a:rPr lang="de-DE" noProof="0" smtClean="0"/>
              <a:t>16</a:t>
            </a:fld>
            <a:endParaRPr lang="ko-KR" altLang="en-US"/>
          </a:p>
        </p:txBody>
      </p:sp>
    </p:spTree>
    <p:extLst>
      <p:ext uri="{BB962C8B-B14F-4D97-AF65-F5344CB8AC3E}">
        <p14:creationId xmlns:p14="http://schemas.microsoft.com/office/powerpoint/2010/main" val="36000942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a:xfrm>
            <a:off x="1097280" y="286603"/>
            <a:ext cx="10058400" cy="1450757"/>
          </a:xfrm>
        </p:spPr>
        <p:txBody>
          <a:bodyPr vert="horz" lIns="91440" tIns="45720" rIns="91440" bIns="45720" rtlCol="0" anchor="b">
            <a:normAutofit/>
          </a:bodyPr>
          <a:lstStyle/>
          <a:p>
            <a:r>
              <a:rPr lang="de-DE" sz="3200" i="0" kern="1200" spc="-50" baseline="0" dirty="0">
                <a:latin typeface="+mj-lt"/>
                <a:ea typeface="+mj-ea"/>
                <a:cs typeface="+mj-cs"/>
              </a:rPr>
              <a:t>Use Case 1: Linear Regression Analysis</a:t>
            </a:r>
          </a:p>
        </p:txBody>
      </p:sp>
      <p:sp>
        <p:nvSpPr>
          <p:cNvPr id="14" name="TextBox 13">
            <a:extLst>
              <a:ext uri="{FF2B5EF4-FFF2-40B4-BE49-F238E27FC236}">
                <a16:creationId xmlns:a16="http://schemas.microsoft.com/office/drawing/2014/main" id="{4C3823E9-A80C-BB59-3387-8C3126E92174}"/>
              </a:ext>
            </a:extLst>
          </p:cNvPr>
          <p:cNvSpPr txBox="1"/>
          <p:nvPr/>
        </p:nvSpPr>
        <p:spPr>
          <a:xfrm>
            <a:off x="1097280" y="2120900"/>
            <a:ext cx="5382382" cy="3748193"/>
          </a:xfrm>
          <a:prstGeom prst="rect">
            <a:avLst/>
          </a:prstGeom>
        </p:spPr>
        <p:txBody>
          <a:bodyPr rot="0" spcFirstLastPara="0" vertOverflow="overflow" horzOverflow="overflow" vert="horz" lIns="0" tIns="45720" rIns="0" bIns="45720" numCol="1" spcCol="0" rtlCol="0" fromWordArt="0" anchorCtr="0" forceAA="0" compatLnSpc="1">
            <a:prstTxWarp prst="textNoShape">
              <a:avLst/>
            </a:prstTxWarp>
            <a:noAutofit/>
          </a:bodyPr>
          <a:lstStyle/>
          <a:p>
            <a:pPr marL="198438" indent="-198438">
              <a:lnSpc>
                <a:spcPct val="90000"/>
              </a:lnSpc>
              <a:spcAft>
                <a:spcPts val="600"/>
              </a:spcAft>
              <a:buClr>
                <a:schemeClr val="accent1"/>
              </a:buClr>
              <a:buFont typeface="Arial" panose="020B0604020202020204" pitchFamily="34" charset="0"/>
              <a:buChar char="•"/>
            </a:pPr>
            <a:r>
              <a:rPr lang="de-DE" altLang="ko-KR" b="1" dirty="0">
                <a:solidFill>
                  <a:schemeClr val="tx1">
                    <a:lumMod val="75000"/>
                    <a:lumOff val="25000"/>
                  </a:schemeClr>
                </a:solidFill>
              </a:rPr>
              <a:t>Performance </a:t>
            </a:r>
            <a:r>
              <a:rPr lang="de-DE" altLang="ko-KR" b="1" dirty="0" err="1">
                <a:solidFill>
                  <a:schemeClr val="tx1">
                    <a:lumMod val="75000"/>
                    <a:lumOff val="25000"/>
                  </a:schemeClr>
                </a:solidFill>
              </a:rPr>
              <a:t>evaluation</a:t>
            </a:r>
            <a:r>
              <a:rPr lang="de-DE" altLang="ko-KR" b="1" dirty="0">
                <a:solidFill>
                  <a:schemeClr val="tx1">
                    <a:lumMod val="75000"/>
                    <a:lumOff val="25000"/>
                  </a:schemeClr>
                </a:solidFill>
              </a:rPr>
              <a:t>:</a:t>
            </a:r>
          </a:p>
          <a:p>
            <a:pPr marL="357188" lvl="1" indent="-176213">
              <a:lnSpc>
                <a:spcPct val="90000"/>
              </a:lnSpc>
              <a:spcAft>
                <a:spcPts val="600"/>
              </a:spcAft>
              <a:buFont typeface="Arial" panose="020B0604020202020204" pitchFamily="34" charset="0"/>
              <a:buChar char="•"/>
            </a:pPr>
            <a:r>
              <a:rPr lang="de-DE" altLang="ko-KR" dirty="0">
                <a:solidFill>
                  <a:schemeClr val="tx1">
                    <a:lumMod val="75000"/>
                    <a:lumOff val="25000"/>
                  </a:schemeClr>
                </a:solidFill>
              </a:rPr>
              <a:t>P-Value: The </a:t>
            </a:r>
            <a:r>
              <a:rPr lang="de-DE" altLang="ko-KR" dirty="0" err="1">
                <a:solidFill>
                  <a:schemeClr val="tx1">
                    <a:lumMod val="75000"/>
                    <a:lumOff val="25000"/>
                  </a:schemeClr>
                </a:solidFill>
              </a:rPr>
              <a:t>coefficients</a:t>
            </a:r>
            <a:r>
              <a:rPr lang="de-DE" altLang="ko-KR" dirty="0">
                <a:solidFill>
                  <a:schemeClr val="tx1">
                    <a:lumMod val="75000"/>
                    <a:lumOff val="25000"/>
                  </a:schemeClr>
                </a:solidFill>
              </a:rPr>
              <a:t> </a:t>
            </a:r>
            <a:r>
              <a:rPr lang="de-DE" altLang="ko-KR" dirty="0" err="1">
                <a:solidFill>
                  <a:schemeClr val="tx1">
                    <a:lumMod val="75000"/>
                    <a:lumOff val="25000"/>
                  </a:schemeClr>
                </a:solidFill>
              </a:rPr>
              <a:t>of</a:t>
            </a:r>
            <a:r>
              <a:rPr lang="de-DE" altLang="ko-KR" dirty="0">
                <a:solidFill>
                  <a:schemeClr val="tx1">
                    <a:lumMod val="75000"/>
                    <a:lumOff val="25000"/>
                  </a:schemeClr>
                </a:solidFill>
              </a:rPr>
              <a:t> </a:t>
            </a:r>
            <a:r>
              <a:rPr lang="de-DE" altLang="ko-KR" dirty="0" err="1">
                <a:solidFill>
                  <a:schemeClr val="tx1">
                    <a:lumMod val="75000"/>
                    <a:lumOff val="25000"/>
                  </a:schemeClr>
                </a:solidFill>
              </a:rPr>
              <a:t>some</a:t>
            </a:r>
            <a:r>
              <a:rPr lang="de-DE" altLang="ko-KR" dirty="0">
                <a:solidFill>
                  <a:schemeClr val="tx1">
                    <a:lumMod val="75000"/>
                    <a:lumOff val="25000"/>
                  </a:schemeClr>
                </a:solidFill>
              </a:rPr>
              <a:t> </a:t>
            </a:r>
            <a:r>
              <a:rPr lang="de-DE" altLang="ko-KR" dirty="0" err="1">
                <a:solidFill>
                  <a:schemeClr val="tx1">
                    <a:lumMod val="75000"/>
                    <a:lumOff val="25000"/>
                  </a:schemeClr>
                </a:solidFill>
              </a:rPr>
              <a:t>attributes</a:t>
            </a:r>
            <a:r>
              <a:rPr lang="de-DE" altLang="ko-KR" dirty="0">
                <a:solidFill>
                  <a:schemeClr val="tx1">
                    <a:lumMod val="75000"/>
                    <a:lumOff val="25000"/>
                  </a:schemeClr>
                </a:solidFill>
              </a:rPr>
              <a:t> </a:t>
            </a:r>
            <a:r>
              <a:rPr lang="de-DE" altLang="ko-KR" dirty="0" err="1">
                <a:solidFill>
                  <a:schemeClr val="tx1">
                    <a:lumMod val="75000"/>
                    <a:lumOff val="25000"/>
                  </a:schemeClr>
                </a:solidFill>
              </a:rPr>
              <a:t>are</a:t>
            </a:r>
            <a:r>
              <a:rPr lang="de-DE" altLang="ko-KR" dirty="0">
                <a:solidFill>
                  <a:schemeClr val="tx1">
                    <a:lumMod val="75000"/>
                    <a:lumOff val="25000"/>
                  </a:schemeClr>
                </a:solidFill>
              </a:rPr>
              <a:t> </a:t>
            </a:r>
            <a:r>
              <a:rPr lang="de-DE" altLang="ko-KR" dirty="0" err="1">
                <a:solidFill>
                  <a:schemeClr val="tx1">
                    <a:lumMod val="75000"/>
                    <a:lumOff val="25000"/>
                  </a:schemeClr>
                </a:solidFill>
              </a:rPr>
              <a:t>statistically</a:t>
            </a:r>
            <a:r>
              <a:rPr lang="de-DE" altLang="ko-KR" dirty="0">
                <a:solidFill>
                  <a:schemeClr val="tx1">
                    <a:lumMod val="75000"/>
                    <a:lumOff val="25000"/>
                  </a:schemeClr>
                </a:solidFill>
              </a:rPr>
              <a:t> </a:t>
            </a:r>
            <a:r>
              <a:rPr lang="de-DE" altLang="ko-KR" dirty="0" err="1">
                <a:solidFill>
                  <a:schemeClr val="tx1">
                    <a:lumMod val="75000"/>
                    <a:lumOff val="25000"/>
                  </a:schemeClr>
                </a:solidFill>
              </a:rPr>
              <a:t>significant</a:t>
            </a:r>
            <a:r>
              <a:rPr lang="de-DE" altLang="ko-KR" dirty="0">
                <a:solidFill>
                  <a:schemeClr val="tx1">
                    <a:lumMod val="75000"/>
                    <a:lumOff val="25000"/>
                  </a:schemeClr>
                </a:solidFill>
              </a:rPr>
              <a:t>.</a:t>
            </a:r>
          </a:p>
          <a:p>
            <a:pPr marL="357188" lvl="1" indent="-176213">
              <a:lnSpc>
                <a:spcPct val="90000"/>
              </a:lnSpc>
              <a:spcAft>
                <a:spcPts val="600"/>
              </a:spcAft>
              <a:buFont typeface="Arial" panose="020B0604020202020204" pitchFamily="34" charset="0"/>
              <a:buChar char="•"/>
            </a:pPr>
            <a:r>
              <a:rPr lang="de-DE" altLang="ko-KR" dirty="0" err="1">
                <a:solidFill>
                  <a:schemeClr val="tx1">
                    <a:lumMod val="75000"/>
                    <a:lumOff val="25000"/>
                  </a:schemeClr>
                </a:solidFill>
              </a:rPr>
              <a:t>Goodness</a:t>
            </a:r>
            <a:r>
              <a:rPr lang="de-DE" altLang="ko-KR" dirty="0">
                <a:solidFill>
                  <a:schemeClr val="tx1">
                    <a:lumMod val="75000"/>
                    <a:lumOff val="25000"/>
                  </a:schemeClr>
                </a:solidFill>
              </a:rPr>
              <a:t> </a:t>
            </a:r>
            <a:r>
              <a:rPr lang="de-DE" altLang="ko-KR" dirty="0" err="1">
                <a:solidFill>
                  <a:schemeClr val="tx1">
                    <a:lumMod val="75000"/>
                    <a:lumOff val="25000"/>
                  </a:schemeClr>
                </a:solidFill>
              </a:rPr>
              <a:t>of</a:t>
            </a:r>
            <a:r>
              <a:rPr lang="de-DE" altLang="ko-KR" dirty="0">
                <a:solidFill>
                  <a:schemeClr val="tx1">
                    <a:lumMod val="75000"/>
                    <a:lumOff val="25000"/>
                  </a:schemeClr>
                </a:solidFill>
              </a:rPr>
              <a:t> </a:t>
            </a:r>
            <a:r>
              <a:rPr lang="de-DE" altLang="ko-KR" dirty="0" err="1">
                <a:solidFill>
                  <a:schemeClr val="tx1">
                    <a:lumMod val="75000"/>
                    <a:lumOff val="25000"/>
                  </a:schemeClr>
                </a:solidFill>
              </a:rPr>
              <a:t>fits</a:t>
            </a:r>
            <a:r>
              <a:rPr lang="de-DE" altLang="ko-KR" dirty="0">
                <a:solidFill>
                  <a:schemeClr val="tx1">
                    <a:lumMod val="75000"/>
                    <a:lumOff val="25000"/>
                  </a:schemeClr>
                </a:solidFill>
              </a:rPr>
              <a:t> in </a:t>
            </a:r>
            <a:r>
              <a:rPr lang="de-DE" altLang="ko-KR" dirty="0" err="1">
                <a:solidFill>
                  <a:schemeClr val="tx1">
                    <a:lumMod val="75000"/>
                    <a:lumOff val="25000"/>
                  </a:schemeClr>
                </a:solidFill>
              </a:rPr>
              <a:t>regression</a:t>
            </a:r>
            <a:r>
              <a:rPr lang="de-DE" altLang="ko-KR" dirty="0">
                <a:solidFill>
                  <a:schemeClr val="tx1">
                    <a:lumMod val="75000"/>
                    <a:lumOff val="25000"/>
                  </a:schemeClr>
                </a:solidFill>
              </a:rPr>
              <a:t> </a:t>
            </a:r>
            <a:r>
              <a:rPr lang="de-DE" altLang="ko-KR" dirty="0" err="1">
                <a:solidFill>
                  <a:schemeClr val="tx1">
                    <a:lumMod val="75000"/>
                    <a:lumOff val="25000"/>
                  </a:schemeClr>
                </a:solidFill>
              </a:rPr>
              <a:t>model</a:t>
            </a:r>
            <a:r>
              <a:rPr lang="de-DE" altLang="ko-KR" dirty="0">
                <a:solidFill>
                  <a:schemeClr val="tx1">
                    <a:lumMod val="75000"/>
                    <a:lumOff val="25000"/>
                  </a:schemeClr>
                </a:solidFill>
              </a:rPr>
              <a:t>: </a:t>
            </a:r>
            <a:r>
              <a:rPr lang="de-DE" altLang="ko-KR" dirty="0" err="1">
                <a:solidFill>
                  <a:schemeClr val="tx1">
                    <a:lumMod val="75000"/>
                    <a:lumOff val="25000"/>
                  </a:schemeClr>
                </a:solidFill>
              </a:rPr>
              <a:t>Squared</a:t>
            </a:r>
            <a:r>
              <a:rPr lang="de-DE" altLang="ko-KR" dirty="0">
                <a:solidFill>
                  <a:schemeClr val="tx1">
                    <a:lumMod val="75000"/>
                    <a:lumOff val="25000"/>
                  </a:schemeClr>
                </a:solidFill>
              </a:rPr>
              <a:t> </a:t>
            </a:r>
            <a:r>
              <a:rPr lang="de-DE" altLang="ko-KR" dirty="0" err="1">
                <a:solidFill>
                  <a:schemeClr val="tx1">
                    <a:lumMod val="75000"/>
                    <a:lumOff val="25000"/>
                  </a:schemeClr>
                </a:solidFill>
              </a:rPr>
              <a:t>correleation</a:t>
            </a:r>
            <a:r>
              <a:rPr lang="de-DE" altLang="ko-KR" dirty="0">
                <a:solidFill>
                  <a:schemeClr val="tx1">
                    <a:lumMod val="75000"/>
                    <a:lumOff val="25000"/>
                  </a:schemeClr>
                </a:solidFill>
              </a:rPr>
              <a:t> (</a:t>
            </a:r>
            <a:r>
              <a:rPr lang="de-DE" altLang="ko-KR" dirty="0" err="1">
                <a:solidFill>
                  <a:schemeClr val="tx1">
                    <a:lumMod val="75000"/>
                    <a:lumOff val="25000"/>
                  </a:schemeClr>
                </a:solidFill>
              </a:rPr>
              <a:t>adjusted</a:t>
            </a:r>
            <a:r>
              <a:rPr lang="de-DE" altLang="ko-KR" dirty="0">
                <a:solidFill>
                  <a:schemeClr val="tx1">
                    <a:lumMod val="75000"/>
                    <a:lumOff val="25000"/>
                  </a:schemeClr>
                </a:solidFill>
              </a:rPr>
              <a:t> R²) = 0.188 +/- 0.034 </a:t>
            </a:r>
          </a:p>
          <a:p>
            <a:pPr marL="180975" lvl="1">
              <a:lnSpc>
                <a:spcPct val="90000"/>
              </a:lnSpc>
              <a:spcAft>
                <a:spcPts val="600"/>
              </a:spcAft>
            </a:pPr>
            <a:endParaRPr lang="de-DE" altLang="ko-KR" dirty="0">
              <a:solidFill>
                <a:schemeClr val="tx1">
                  <a:lumMod val="75000"/>
                  <a:lumOff val="25000"/>
                </a:schemeClr>
              </a:solidFill>
            </a:endParaRPr>
          </a:p>
          <a:p>
            <a:pPr marL="180975" lvl="1">
              <a:lnSpc>
                <a:spcPct val="90000"/>
              </a:lnSpc>
              <a:spcAft>
                <a:spcPts val="600"/>
              </a:spcAft>
            </a:pPr>
            <a:endParaRPr lang="de-DE" altLang="ko-KR" dirty="0">
              <a:solidFill>
                <a:schemeClr val="tx1">
                  <a:lumMod val="75000"/>
                  <a:lumOff val="25000"/>
                </a:schemeClr>
              </a:solidFill>
            </a:endParaRPr>
          </a:p>
          <a:p>
            <a:pPr marL="180975" lvl="1">
              <a:lnSpc>
                <a:spcPct val="90000"/>
              </a:lnSpc>
              <a:spcAft>
                <a:spcPts val="600"/>
              </a:spcAft>
            </a:pPr>
            <a:endParaRPr lang="de-DE" altLang="ko-KR" dirty="0">
              <a:solidFill>
                <a:schemeClr val="tx1">
                  <a:lumMod val="75000"/>
                  <a:lumOff val="25000"/>
                </a:schemeClr>
              </a:solidFill>
            </a:endParaRPr>
          </a:p>
          <a:p>
            <a:pPr marL="195263" indent="-195263">
              <a:lnSpc>
                <a:spcPct val="90000"/>
              </a:lnSpc>
              <a:spcAft>
                <a:spcPts val="600"/>
              </a:spcAft>
              <a:buClr>
                <a:schemeClr val="accent1"/>
              </a:buClr>
              <a:buFont typeface="Arial" panose="020B0604020202020204" pitchFamily="34" charset="0"/>
              <a:buChar char="•"/>
            </a:pPr>
            <a:r>
              <a:rPr lang="de-DE" altLang="ko-KR" b="1" dirty="0">
                <a:solidFill>
                  <a:schemeClr val="tx1">
                    <a:lumMod val="75000"/>
                    <a:lumOff val="25000"/>
                  </a:schemeClr>
                </a:solidFill>
              </a:rPr>
              <a:t>Performance </a:t>
            </a:r>
            <a:r>
              <a:rPr lang="de-DE" altLang="ko-KR" b="1" dirty="0" err="1">
                <a:solidFill>
                  <a:schemeClr val="tx1">
                    <a:lumMod val="75000"/>
                    <a:lumOff val="25000"/>
                  </a:schemeClr>
                </a:solidFill>
              </a:rPr>
              <a:t>evaluation</a:t>
            </a:r>
            <a:endParaRPr lang="de-DE" altLang="ko-KR" dirty="0">
              <a:solidFill>
                <a:schemeClr val="tx1">
                  <a:lumMod val="75000"/>
                  <a:lumOff val="25000"/>
                </a:schemeClr>
              </a:solidFill>
            </a:endParaRPr>
          </a:p>
          <a:p>
            <a:pPr marL="357188" indent="-195263">
              <a:lnSpc>
                <a:spcPct val="90000"/>
              </a:lnSpc>
              <a:spcAft>
                <a:spcPts val="600"/>
              </a:spcAft>
              <a:buFont typeface="Arial" panose="020B0604020202020204" pitchFamily="34" charset="0"/>
              <a:buChar char="•"/>
            </a:pPr>
            <a:r>
              <a:rPr lang="de-DE" altLang="ko-KR" dirty="0">
                <a:solidFill>
                  <a:schemeClr val="tx1">
                    <a:lumMod val="75000"/>
                    <a:lumOff val="25000"/>
                  </a:schemeClr>
                </a:solidFill>
              </a:rPr>
              <a:t>P-Value The </a:t>
            </a:r>
            <a:r>
              <a:rPr lang="de-DE" altLang="ko-KR" dirty="0" err="1">
                <a:solidFill>
                  <a:schemeClr val="tx1">
                    <a:lumMod val="75000"/>
                    <a:lumOff val="25000"/>
                  </a:schemeClr>
                </a:solidFill>
              </a:rPr>
              <a:t>coefficients</a:t>
            </a:r>
            <a:r>
              <a:rPr lang="de-DE" altLang="ko-KR" dirty="0">
                <a:solidFill>
                  <a:schemeClr val="tx1">
                    <a:lumMod val="75000"/>
                    <a:lumOff val="25000"/>
                  </a:schemeClr>
                </a:solidFill>
              </a:rPr>
              <a:t> </a:t>
            </a:r>
            <a:r>
              <a:rPr lang="de-DE" altLang="ko-KR" dirty="0" err="1">
                <a:solidFill>
                  <a:schemeClr val="tx1">
                    <a:lumMod val="75000"/>
                    <a:lumOff val="25000"/>
                  </a:schemeClr>
                </a:solidFill>
              </a:rPr>
              <a:t>of</a:t>
            </a:r>
            <a:r>
              <a:rPr lang="de-DE" altLang="ko-KR" dirty="0">
                <a:solidFill>
                  <a:schemeClr val="tx1">
                    <a:lumMod val="75000"/>
                    <a:lumOff val="25000"/>
                  </a:schemeClr>
                </a:solidFill>
              </a:rPr>
              <a:t> </a:t>
            </a:r>
            <a:r>
              <a:rPr lang="de-DE" altLang="ko-KR" dirty="0" err="1">
                <a:solidFill>
                  <a:schemeClr val="tx1">
                    <a:lumMod val="75000"/>
                    <a:lumOff val="25000"/>
                  </a:schemeClr>
                </a:solidFill>
              </a:rPr>
              <a:t>token</a:t>
            </a:r>
            <a:r>
              <a:rPr lang="de-DE" altLang="ko-KR" dirty="0">
                <a:solidFill>
                  <a:schemeClr val="tx1">
                    <a:lumMod val="75000"/>
                    <a:lumOff val="25000"/>
                  </a:schemeClr>
                </a:solidFill>
              </a:rPr>
              <a:t> </a:t>
            </a:r>
            <a:r>
              <a:rPr lang="de-DE" altLang="ko-KR" dirty="0" err="1">
                <a:solidFill>
                  <a:schemeClr val="tx1">
                    <a:lumMod val="75000"/>
                    <a:lumOff val="25000"/>
                  </a:schemeClr>
                </a:solidFill>
              </a:rPr>
              <a:t>number</a:t>
            </a:r>
            <a:r>
              <a:rPr lang="de-DE" altLang="ko-KR" dirty="0">
                <a:solidFill>
                  <a:schemeClr val="tx1">
                    <a:lumMod val="75000"/>
                    <a:lumOff val="25000"/>
                  </a:schemeClr>
                </a:solidFill>
              </a:rPr>
              <a:t> </a:t>
            </a:r>
            <a:r>
              <a:rPr lang="de-DE" altLang="ko-KR" dirty="0" err="1">
                <a:solidFill>
                  <a:schemeClr val="tx1">
                    <a:lumMod val="75000"/>
                    <a:lumOff val="25000"/>
                  </a:schemeClr>
                </a:solidFill>
              </a:rPr>
              <a:t>is</a:t>
            </a:r>
            <a:r>
              <a:rPr lang="de-DE" altLang="ko-KR" dirty="0">
                <a:solidFill>
                  <a:schemeClr val="tx1">
                    <a:lumMod val="75000"/>
                    <a:lumOff val="25000"/>
                  </a:schemeClr>
                </a:solidFill>
              </a:rPr>
              <a:t> </a:t>
            </a:r>
            <a:r>
              <a:rPr lang="de-DE" altLang="ko-KR" dirty="0" err="1">
                <a:solidFill>
                  <a:schemeClr val="tx1">
                    <a:lumMod val="75000"/>
                    <a:lumOff val="25000"/>
                  </a:schemeClr>
                </a:solidFill>
              </a:rPr>
              <a:t>statistically</a:t>
            </a:r>
            <a:r>
              <a:rPr lang="de-DE" altLang="ko-KR" dirty="0">
                <a:solidFill>
                  <a:schemeClr val="tx1">
                    <a:lumMod val="75000"/>
                    <a:lumOff val="25000"/>
                  </a:schemeClr>
                </a:solidFill>
              </a:rPr>
              <a:t> </a:t>
            </a:r>
            <a:r>
              <a:rPr lang="de-DE" altLang="ko-KR" dirty="0" err="1">
                <a:solidFill>
                  <a:schemeClr val="tx1">
                    <a:lumMod val="75000"/>
                    <a:lumOff val="25000"/>
                  </a:schemeClr>
                </a:solidFill>
              </a:rPr>
              <a:t>significant</a:t>
            </a:r>
            <a:r>
              <a:rPr lang="de-DE" altLang="ko-KR" dirty="0">
                <a:solidFill>
                  <a:schemeClr val="tx1">
                    <a:lumMod val="75000"/>
                    <a:lumOff val="25000"/>
                  </a:schemeClr>
                </a:solidFill>
              </a:rPr>
              <a:t>.</a:t>
            </a:r>
          </a:p>
          <a:p>
            <a:pPr marL="357188" indent="-195263">
              <a:lnSpc>
                <a:spcPct val="90000"/>
              </a:lnSpc>
              <a:spcAft>
                <a:spcPts val="600"/>
              </a:spcAft>
              <a:buFont typeface="Arial" panose="020B0604020202020204" pitchFamily="34" charset="0"/>
              <a:buChar char="•"/>
            </a:pPr>
            <a:r>
              <a:rPr lang="de-DE" altLang="ko-KR" dirty="0" err="1">
                <a:solidFill>
                  <a:schemeClr val="tx1">
                    <a:lumMod val="75000"/>
                    <a:lumOff val="25000"/>
                  </a:schemeClr>
                </a:solidFill>
              </a:rPr>
              <a:t>Goodness</a:t>
            </a:r>
            <a:r>
              <a:rPr lang="de-DE" altLang="ko-KR" dirty="0">
                <a:solidFill>
                  <a:schemeClr val="tx1">
                    <a:lumMod val="75000"/>
                    <a:lumOff val="25000"/>
                  </a:schemeClr>
                </a:solidFill>
              </a:rPr>
              <a:t> </a:t>
            </a:r>
            <a:r>
              <a:rPr lang="de-DE" altLang="ko-KR" dirty="0" err="1">
                <a:solidFill>
                  <a:schemeClr val="tx1">
                    <a:lumMod val="75000"/>
                    <a:lumOff val="25000"/>
                  </a:schemeClr>
                </a:solidFill>
              </a:rPr>
              <a:t>of</a:t>
            </a:r>
            <a:r>
              <a:rPr lang="de-DE" altLang="ko-KR" dirty="0">
                <a:solidFill>
                  <a:schemeClr val="tx1">
                    <a:lumMod val="75000"/>
                    <a:lumOff val="25000"/>
                  </a:schemeClr>
                </a:solidFill>
              </a:rPr>
              <a:t> </a:t>
            </a:r>
            <a:r>
              <a:rPr lang="de-DE" altLang="ko-KR" dirty="0" err="1">
                <a:solidFill>
                  <a:schemeClr val="tx1">
                    <a:lumMod val="75000"/>
                    <a:lumOff val="25000"/>
                  </a:schemeClr>
                </a:solidFill>
              </a:rPr>
              <a:t>fits</a:t>
            </a:r>
            <a:r>
              <a:rPr lang="de-DE" altLang="ko-KR" dirty="0">
                <a:solidFill>
                  <a:schemeClr val="tx1">
                    <a:lumMod val="75000"/>
                    <a:lumOff val="25000"/>
                  </a:schemeClr>
                </a:solidFill>
              </a:rPr>
              <a:t> in </a:t>
            </a:r>
            <a:r>
              <a:rPr lang="de-DE" altLang="ko-KR" dirty="0" err="1">
                <a:solidFill>
                  <a:schemeClr val="tx1">
                    <a:lumMod val="75000"/>
                    <a:lumOff val="25000"/>
                  </a:schemeClr>
                </a:solidFill>
              </a:rPr>
              <a:t>regression</a:t>
            </a:r>
            <a:r>
              <a:rPr lang="de-DE" altLang="ko-KR" dirty="0">
                <a:solidFill>
                  <a:schemeClr val="tx1">
                    <a:lumMod val="75000"/>
                    <a:lumOff val="25000"/>
                  </a:schemeClr>
                </a:solidFill>
              </a:rPr>
              <a:t> </a:t>
            </a:r>
            <a:r>
              <a:rPr lang="de-DE" altLang="ko-KR" dirty="0" err="1">
                <a:solidFill>
                  <a:schemeClr val="tx1">
                    <a:lumMod val="75000"/>
                    <a:lumOff val="25000"/>
                  </a:schemeClr>
                </a:solidFill>
              </a:rPr>
              <a:t>model</a:t>
            </a:r>
            <a:r>
              <a:rPr lang="de-DE" altLang="ko-KR" dirty="0">
                <a:solidFill>
                  <a:schemeClr val="tx1">
                    <a:lumMod val="75000"/>
                    <a:lumOff val="25000"/>
                  </a:schemeClr>
                </a:solidFill>
              </a:rPr>
              <a:t>: </a:t>
            </a:r>
            <a:r>
              <a:rPr lang="de-DE" altLang="ko-KR" dirty="0" err="1">
                <a:solidFill>
                  <a:schemeClr val="tx1">
                    <a:lumMod val="75000"/>
                    <a:lumOff val="25000"/>
                  </a:schemeClr>
                </a:solidFill>
              </a:rPr>
              <a:t>Squared</a:t>
            </a:r>
            <a:r>
              <a:rPr lang="de-DE" altLang="ko-KR" dirty="0">
                <a:solidFill>
                  <a:schemeClr val="tx1">
                    <a:lumMod val="75000"/>
                    <a:lumOff val="25000"/>
                  </a:schemeClr>
                </a:solidFill>
              </a:rPr>
              <a:t> </a:t>
            </a:r>
            <a:r>
              <a:rPr lang="de-DE" altLang="ko-KR" dirty="0" err="1">
                <a:solidFill>
                  <a:schemeClr val="tx1">
                    <a:lumMod val="75000"/>
                    <a:lumOff val="25000"/>
                  </a:schemeClr>
                </a:solidFill>
              </a:rPr>
              <a:t>correleation</a:t>
            </a:r>
            <a:r>
              <a:rPr lang="de-DE" altLang="ko-KR" dirty="0">
                <a:solidFill>
                  <a:schemeClr val="tx1">
                    <a:lumMod val="75000"/>
                    <a:lumOff val="25000"/>
                  </a:schemeClr>
                </a:solidFill>
              </a:rPr>
              <a:t> = 0.164</a:t>
            </a:r>
          </a:p>
        </p:txBody>
      </p:sp>
      <p:sp>
        <p:nvSpPr>
          <p:cNvPr id="3" name="TextBox 3">
            <a:extLst>
              <a:ext uri="{FF2B5EF4-FFF2-40B4-BE49-F238E27FC236}">
                <a16:creationId xmlns:a16="http://schemas.microsoft.com/office/drawing/2014/main" id="{B315F5AD-96D3-B5DB-6408-00C75CE33882}"/>
              </a:ext>
            </a:extLst>
          </p:cNvPr>
          <p:cNvSpPr txBox="1"/>
          <p:nvPr/>
        </p:nvSpPr>
        <p:spPr>
          <a:xfrm>
            <a:off x="6478576" y="2067198"/>
            <a:ext cx="525552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Linear Regression</a:t>
            </a:r>
            <a:endParaRPr lang="ko-KR" altLang="en-US" dirty="0">
              <a:ea typeface="맑은 고딕"/>
              <a:cs typeface="+mn-lt"/>
            </a:endParaRPr>
          </a:p>
        </p:txBody>
      </p:sp>
      <p:sp>
        <p:nvSpPr>
          <p:cNvPr id="5" name="TextBox 6">
            <a:extLst>
              <a:ext uri="{FF2B5EF4-FFF2-40B4-BE49-F238E27FC236}">
                <a16:creationId xmlns:a16="http://schemas.microsoft.com/office/drawing/2014/main" id="{C9570032-7DBA-07B8-0441-938BDC2D90C7}"/>
              </a:ext>
            </a:extLst>
          </p:cNvPr>
          <p:cNvSpPr txBox="1"/>
          <p:nvPr/>
        </p:nvSpPr>
        <p:spPr>
          <a:xfrm>
            <a:off x="6479662" y="452525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ko-KR" b="1" dirty="0">
                <a:ea typeface="맑은 고딕"/>
              </a:rPr>
              <a:t>After forward selection</a:t>
            </a:r>
            <a:r>
              <a:rPr lang="ko-KR" dirty="0">
                <a:ea typeface="맑은 고딕"/>
              </a:rPr>
              <a:t>​</a:t>
            </a:r>
            <a:endParaRPr lang="ko-KR" altLang="en-US" dirty="0">
              <a:ea typeface="맑은 고딕"/>
            </a:endParaRPr>
          </a:p>
        </p:txBody>
      </p:sp>
      <p:graphicFrame>
        <p:nvGraphicFramePr>
          <p:cNvPr id="6" name="표 8">
            <a:extLst>
              <a:ext uri="{FF2B5EF4-FFF2-40B4-BE49-F238E27FC236}">
                <a16:creationId xmlns:a16="http://schemas.microsoft.com/office/drawing/2014/main" id="{A1183355-9F09-B04A-7136-24B0BE334054}"/>
              </a:ext>
            </a:extLst>
          </p:cNvPr>
          <p:cNvGraphicFramePr>
            <a:graphicFrameLocks noGrp="1"/>
          </p:cNvGraphicFramePr>
          <p:nvPr>
            <p:extLst>
              <p:ext uri="{D42A27DB-BD31-4B8C-83A1-F6EECF244321}">
                <p14:modId xmlns:p14="http://schemas.microsoft.com/office/powerpoint/2010/main" val="920011352"/>
              </p:ext>
            </p:extLst>
          </p:nvPr>
        </p:nvGraphicFramePr>
        <p:xfrm>
          <a:off x="6558085" y="2436530"/>
          <a:ext cx="5176020" cy="1950720"/>
        </p:xfrm>
        <a:graphic>
          <a:graphicData uri="http://schemas.openxmlformats.org/drawingml/2006/table">
            <a:tbl>
              <a:tblPr firstRow="1" bandRow="1">
                <a:tableStyleId>{073A0DAA-6AF3-43AB-8588-CEC1D06C72B9}</a:tableStyleId>
              </a:tblPr>
              <a:tblGrid>
                <a:gridCol w="1523999">
                  <a:extLst>
                    <a:ext uri="{9D8B030D-6E8A-4147-A177-3AD203B41FA5}">
                      <a16:colId xmlns:a16="http://schemas.microsoft.com/office/drawing/2014/main" val="1853939731"/>
                    </a:ext>
                  </a:extLst>
                </a:gridCol>
                <a:gridCol w="1050073">
                  <a:extLst>
                    <a:ext uri="{9D8B030D-6E8A-4147-A177-3AD203B41FA5}">
                      <a16:colId xmlns:a16="http://schemas.microsoft.com/office/drawing/2014/main" val="259944682"/>
                    </a:ext>
                  </a:extLst>
                </a:gridCol>
                <a:gridCol w="1003609">
                  <a:extLst>
                    <a:ext uri="{9D8B030D-6E8A-4147-A177-3AD203B41FA5}">
                      <a16:colId xmlns:a16="http://schemas.microsoft.com/office/drawing/2014/main" val="3298565554"/>
                    </a:ext>
                  </a:extLst>
                </a:gridCol>
                <a:gridCol w="827047">
                  <a:extLst>
                    <a:ext uri="{9D8B030D-6E8A-4147-A177-3AD203B41FA5}">
                      <a16:colId xmlns:a16="http://schemas.microsoft.com/office/drawing/2014/main" val="573142619"/>
                    </a:ext>
                  </a:extLst>
                </a:gridCol>
                <a:gridCol w="771292">
                  <a:extLst>
                    <a:ext uri="{9D8B030D-6E8A-4147-A177-3AD203B41FA5}">
                      <a16:colId xmlns:a16="http://schemas.microsoft.com/office/drawing/2014/main" val="2003006758"/>
                    </a:ext>
                  </a:extLst>
                </a:gridCol>
              </a:tblGrid>
              <a:tr h="211079">
                <a:tc>
                  <a:txBody>
                    <a:bodyPr/>
                    <a:lstStyle/>
                    <a:p>
                      <a:pPr latinLnBrk="1"/>
                      <a:r>
                        <a:rPr lang="ko-KR" altLang="en-US" sz="1000" err="1"/>
                        <a:t>Attribute</a:t>
                      </a:r>
                    </a:p>
                  </a:txBody>
                  <a:tcPr/>
                </a:tc>
                <a:tc>
                  <a:txBody>
                    <a:bodyPr/>
                    <a:lstStyle/>
                    <a:p>
                      <a:pPr latinLnBrk="1"/>
                      <a:r>
                        <a:rPr lang="ko-KR" altLang="en-US" sz="1000" err="1"/>
                        <a:t>Coefficient</a:t>
                      </a:r>
                    </a:p>
                  </a:txBody>
                  <a:tcPr/>
                </a:tc>
                <a:tc>
                  <a:txBody>
                    <a:bodyPr/>
                    <a:lstStyle/>
                    <a:p>
                      <a:pPr latinLnBrk="1"/>
                      <a:r>
                        <a:rPr lang="ko-KR" altLang="en-US" sz="1000" err="1"/>
                        <a:t>Std</a:t>
                      </a:r>
                      <a:r>
                        <a:rPr lang="ko-KR" altLang="en-US" sz="1000"/>
                        <a:t>. </a:t>
                      </a:r>
                      <a:r>
                        <a:rPr lang="ko-KR" altLang="en-US" sz="1000" err="1"/>
                        <a:t>Error</a:t>
                      </a:r>
                    </a:p>
                  </a:txBody>
                  <a:tcPr/>
                </a:tc>
                <a:tc>
                  <a:txBody>
                    <a:bodyPr/>
                    <a:lstStyle/>
                    <a:p>
                      <a:pPr latinLnBrk="1"/>
                      <a:r>
                        <a:rPr lang="ko-KR" altLang="en-US" sz="1000" dirty="0"/>
                        <a:t>P-Value</a:t>
                      </a:r>
                    </a:p>
                  </a:txBody>
                  <a:tcPr/>
                </a:tc>
                <a:tc>
                  <a:txBody>
                    <a:bodyPr/>
                    <a:lstStyle/>
                    <a:p>
                      <a:pPr latinLnBrk="1"/>
                      <a:r>
                        <a:rPr lang="ko-KR" altLang="en-US" sz="1000" err="1"/>
                        <a:t>Code</a:t>
                      </a:r>
                    </a:p>
                  </a:txBody>
                  <a:tcPr/>
                </a:tc>
                <a:extLst>
                  <a:ext uri="{0D108BD9-81ED-4DB2-BD59-A6C34878D82A}">
                    <a16:rowId xmlns:a16="http://schemas.microsoft.com/office/drawing/2014/main" val="2831447013"/>
                  </a:ext>
                </a:extLst>
              </a:tr>
              <a:tr h="211079">
                <a:tc>
                  <a:txBody>
                    <a:bodyPr/>
                    <a:lstStyle/>
                    <a:p>
                      <a:pPr latinLnBrk="1"/>
                      <a:r>
                        <a:rPr lang="ko-KR" altLang="en-US" sz="1000" err="1"/>
                        <a:t>Intercept</a:t>
                      </a:r>
                    </a:p>
                  </a:txBody>
                  <a:tcPr/>
                </a:tc>
                <a:tc>
                  <a:txBody>
                    <a:bodyPr/>
                    <a:lstStyle/>
                    <a:p>
                      <a:pPr latinLnBrk="1"/>
                      <a:r>
                        <a:rPr lang="ko-KR" altLang="en-US" sz="1000"/>
                        <a:t>88.391</a:t>
                      </a:r>
                    </a:p>
                  </a:txBody>
                  <a:tcPr/>
                </a:tc>
                <a:tc>
                  <a:txBody>
                    <a:bodyPr/>
                    <a:lstStyle/>
                    <a:p>
                      <a:pPr latinLnBrk="1"/>
                      <a:r>
                        <a:rPr lang="ko-KR" altLang="en-US" sz="1000"/>
                        <a:t>0.056</a:t>
                      </a:r>
                    </a:p>
                  </a:txBody>
                  <a:tcPr/>
                </a:tc>
                <a:tc>
                  <a:txBody>
                    <a:bodyPr/>
                    <a:lstStyle/>
                    <a:p>
                      <a:pPr latinLnBrk="1"/>
                      <a:r>
                        <a:rPr lang="ko-KR" altLang="en-US" sz="1000"/>
                        <a:t>0</a:t>
                      </a:r>
                    </a:p>
                  </a:txBody>
                  <a:tcPr/>
                </a:tc>
                <a:tc>
                  <a:txBody>
                    <a:bodyPr/>
                    <a:lstStyle/>
                    <a:p>
                      <a:pPr latinLnBrk="1"/>
                      <a:r>
                        <a:rPr lang="ko-KR" altLang="en-US" sz="1000"/>
                        <a:t>****</a:t>
                      </a:r>
                    </a:p>
                  </a:txBody>
                  <a:tcPr/>
                </a:tc>
                <a:extLst>
                  <a:ext uri="{0D108BD9-81ED-4DB2-BD59-A6C34878D82A}">
                    <a16:rowId xmlns:a16="http://schemas.microsoft.com/office/drawing/2014/main" val="1860788689"/>
                  </a:ext>
                </a:extLst>
              </a:tr>
              <a:tr h="211079">
                <a:tc>
                  <a:txBody>
                    <a:bodyPr/>
                    <a:lstStyle/>
                    <a:p>
                      <a:pPr lvl="0">
                        <a:buNone/>
                      </a:pPr>
                      <a:r>
                        <a:rPr lang="af-ZA" altLang="ko-KR" sz="1000" kern="1200" noProof="0" err="1">
                          <a:solidFill>
                            <a:schemeClr val="dk1"/>
                          </a:solidFill>
                          <a:latin typeface="+mn-lt"/>
                          <a:ea typeface="+mn-ea"/>
                          <a:cs typeface="+mn-cs"/>
                        </a:rPr>
                        <a:t>Average</a:t>
                      </a:r>
                      <a:r>
                        <a:rPr lang="af-ZA" altLang="ko-KR" sz="1000" kern="1200" noProof="0">
                          <a:solidFill>
                            <a:schemeClr val="dk1"/>
                          </a:solidFill>
                          <a:latin typeface="+mn-lt"/>
                          <a:ea typeface="+mn-ea"/>
                          <a:cs typeface="+mn-cs"/>
                        </a:rPr>
                        <a:t> Temperature</a:t>
                      </a:r>
                    </a:p>
                  </a:txBody>
                  <a:tcPr/>
                </a:tc>
                <a:tc>
                  <a:txBody>
                    <a:bodyPr/>
                    <a:lstStyle/>
                    <a:p>
                      <a:pPr latinLnBrk="1"/>
                      <a:r>
                        <a:rPr lang="ko-KR" altLang="en-US" sz="1000"/>
                        <a:t>0.069</a:t>
                      </a:r>
                    </a:p>
                  </a:txBody>
                  <a:tcPr/>
                </a:tc>
                <a:tc>
                  <a:txBody>
                    <a:bodyPr/>
                    <a:lstStyle/>
                    <a:p>
                      <a:pPr latinLnBrk="1"/>
                      <a:r>
                        <a:rPr lang="ko-KR" altLang="en-US" sz="1000"/>
                        <a:t>0.064</a:t>
                      </a:r>
                    </a:p>
                  </a:txBody>
                  <a:tcPr/>
                </a:tc>
                <a:tc>
                  <a:txBody>
                    <a:bodyPr/>
                    <a:lstStyle/>
                    <a:p>
                      <a:pPr latinLnBrk="1"/>
                      <a:r>
                        <a:rPr lang="ko-KR" altLang="en-US" sz="1000"/>
                        <a:t>0.278</a:t>
                      </a:r>
                    </a:p>
                  </a:txBody>
                  <a:tcPr/>
                </a:tc>
                <a:tc>
                  <a:txBody>
                    <a:bodyPr/>
                    <a:lstStyle/>
                    <a:p>
                      <a:pPr latinLnBrk="1"/>
                      <a:endParaRPr lang="ko-KR" altLang="en-US" sz="1000"/>
                    </a:p>
                  </a:txBody>
                  <a:tcPr/>
                </a:tc>
                <a:extLst>
                  <a:ext uri="{0D108BD9-81ED-4DB2-BD59-A6C34878D82A}">
                    <a16:rowId xmlns:a16="http://schemas.microsoft.com/office/drawing/2014/main" val="4250056459"/>
                  </a:ext>
                </a:extLst>
              </a:tr>
              <a:tr h="211079">
                <a:tc>
                  <a:txBody>
                    <a:bodyPr/>
                    <a:lstStyle/>
                    <a:p>
                      <a:pPr latinLnBrk="1"/>
                      <a:r>
                        <a:rPr lang="ko-KR" altLang="en-US" sz="1000" err="1"/>
                        <a:t>Precipitation</a:t>
                      </a:r>
                      <a:r>
                        <a:rPr lang="ko-KR" altLang="en-US" sz="1000"/>
                        <a:t> </a:t>
                      </a:r>
                      <a:r>
                        <a:rPr lang="ko-KR" altLang="en-US" sz="1000" err="1"/>
                        <a:t>in</a:t>
                      </a:r>
                      <a:r>
                        <a:rPr lang="ko-KR" altLang="en-US" sz="1000"/>
                        <a:t> </a:t>
                      </a:r>
                      <a:r>
                        <a:rPr lang="ko-KR" altLang="en-US" sz="1000" err="1"/>
                        <a:t>mm</a:t>
                      </a:r>
                    </a:p>
                  </a:txBody>
                  <a:tcPr/>
                </a:tc>
                <a:tc>
                  <a:txBody>
                    <a:bodyPr/>
                    <a:lstStyle/>
                    <a:p>
                      <a:pPr marL="0" indent="0" latinLnBrk="1">
                        <a:buNone/>
                      </a:pPr>
                      <a:r>
                        <a:rPr lang="ko-KR" altLang="en-US" sz="1000"/>
                        <a:t>-0.161</a:t>
                      </a:r>
                    </a:p>
                  </a:txBody>
                  <a:tcPr/>
                </a:tc>
                <a:tc>
                  <a:txBody>
                    <a:bodyPr/>
                    <a:lstStyle/>
                    <a:p>
                      <a:pPr latinLnBrk="1"/>
                      <a:r>
                        <a:rPr lang="ko-KR" altLang="en-US" sz="1000"/>
                        <a:t>0.063</a:t>
                      </a:r>
                    </a:p>
                  </a:txBody>
                  <a:tcPr/>
                </a:tc>
                <a:tc>
                  <a:txBody>
                    <a:bodyPr/>
                    <a:lstStyle/>
                    <a:p>
                      <a:pPr latinLnBrk="1"/>
                      <a:r>
                        <a:rPr lang="ko-KR" altLang="en-US" sz="1000"/>
                        <a:t>0.011</a:t>
                      </a:r>
                    </a:p>
                  </a:txBody>
                  <a:tcPr/>
                </a:tc>
                <a:tc>
                  <a:txBody>
                    <a:bodyPr/>
                    <a:lstStyle/>
                    <a:p>
                      <a:pPr latinLnBrk="1"/>
                      <a:r>
                        <a:rPr lang="ko-KR" altLang="en-US" sz="1000"/>
                        <a:t>**</a:t>
                      </a:r>
                    </a:p>
                  </a:txBody>
                  <a:tcPr/>
                </a:tc>
                <a:extLst>
                  <a:ext uri="{0D108BD9-81ED-4DB2-BD59-A6C34878D82A}">
                    <a16:rowId xmlns:a16="http://schemas.microsoft.com/office/drawing/2014/main" val="313963355"/>
                  </a:ext>
                </a:extLst>
              </a:tr>
              <a:tr h="211079">
                <a:tc>
                  <a:txBody>
                    <a:bodyPr/>
                    <a:lstStyle/>
                    <a:p>
                      <a:pPr lvl="0">
                        <a:buNone/>
                      </a:pPr>
                      <a:r>
                        <a:rPr lang="af-ZA" altLang="ko-KR" sz="1000" b="0" i="0" u="none" strike="noStrike" noProof="0" err="1">
                          <a:solidFill>
                            <a:schemeClr val="dk1"/>
                          </a:solidFill>
                          <a:latin typeface="Franklin Gothic Book"/>
                          <a:ea typeface="맑은 고딕"/>
                        </a:rPr>
                        <a:t>wind_average_kmh</a:t>
                      </a:r>
                      <a:endParaRPr lang="ko-KR" sz="1000"/>
                    </a:p>
                  </a:txBody>
                  <a:tcPr/>
                </a:tc>
                <a:tc>
                  <a:txBody>
                    <a:bodyPr/>
                    <a:lstStyle/>
                    <a:p>
                      <a:pPr latinLnBrk="1"/>
                      <a:r>
                        <a:rPr lang="ko-KR" altLang="en-US" sz="1000"/>
                        <a:t>0.122</a:t>
                      </a:r>
                    </a:p>
                  </a:txBody>
                  <a:tcPr/>
                </a:tc>
                <a:tc>
                  <a:txBody>
                    <a:bodyPr/>
                    <a:lstStyle/>
                    <a:p>
                      <a:pPr latinLnBrk="1"/>
                      <a:r>
                        <a:rPr lang="ko-KR" altLang="en-US" sz="1000"/>
                        <a:t>0.057</a:t>
                      </a:r>
                    </a:p>
                  </a:txBody>
                  <a:tcPr/>
                </a:tc>
                <a:tc>
                  <a:txBody>
                    <a:bodyPr/>
                    <a:lstStyle/>
                    <a:p>
                      <a:pPr latinLnBrk="1"/>
                      <a:r>
                        <a:rPr lang="ko-KR" altLang="en-US" sz="1000"/>
                        <a:t>0.033</a:t>
                      </a:r>
                    </a:p>
                  </a:txBody>
                  <a:tcPr/>
                </a:tc>
                <a:tc>
                  <a:txBody>
                    <a:bodyPr/>
                    <a:lstStyle/>
                    <a:p>
                      <a:pPr latinLnBrk="1"/>
                      <a:r>
                        <a:rPr lang="ko-KR" altLang="en-US" sz="1000"/>
                        <a:t>**</a:t>
                      </a:r>
                    </a:p>
                  </a:txBody>
                  <a:tcPr/>
                </a:tc>
                <a:extLst>
                  <a:ext uri="{0D108BD9-81ED-4DB2-BD59-A6C34878D82A}">
                    <a16:rowId xmlns:a16="http://schemas.microsoft.com/office/drawing/2014/main" val="3274610850"/>
                  </a:ext>
                </a:extLst>
              </a:tr>
              <a:tr h="211079">
                <a:tc>
                  <a:txBody>
                    <a:bodyPr/>
                    <a:lstStyle/>
                    <a:p>
                      <a:pPr latinLnBrk="1"/>
                      <a:r>
                        <a:rPr lang="ko-KR" altLang="en-US" sz="1000" err="1"/>
                        <a:t>Price</a:t>
                      </a:r>
                    </a:p>
                  </a:txBody>
                  <a:tcPr/>
                </a:tc>
                <a:tc>
                  <a:txBody>
                    <a:bodyPr/>
                    <a:lstStyle/>
                    <a:p>
                      <a:pPr latinLnBrk="1"/>
                      <a:r>
                        <a:rPr lang="ko-KR" altLang="en-US" sz="1000"/>
                        <a:t>-0.143</a:t>
                      </a:r>
                    </a:p>
                  </a:txBody>
                  <a:tcPr/>
                </a:tc>
                <a:tc>
                  <a:txBody>
                    <a:bodyPr/>
                    <a:lstStyle/>
                    <a:p>
                      <a:pPr latinLnBrk="1"/>
                      <a:r>
                        <a:rPr lang="ko-KR" altLang="en-US" sz="1000"/>
                        <a:t>0.056</a:t>
                      </a:r>
                    </a:p>
                  </a:txBody>
                  <a:tcPr/>
                </a:tc>
                <a:tc>
                  <a:txBody>
                    <a:bodyPr/>
                    <a:lstStyle/>
                    <a:p>
                      <a:pPr latinLnBrk="1"/>
                      <a:r>
                        <a:rPr lang="ko-KR" altLang="en-US" sz="1000"/>
                        <a:t>0.011</a:t>
                      </a:r>
                    </a:p>
                  </a:txBody>
                  <a:tcPr/>
                </a:tc>
                <a:tc>
                  <a:txBody>
                    <a:bodyPr/>
                    <a:lstStyle/>
                    <a:p>
                      <a:pPr latinLnBrk="1"/>
                      <a:r>
                        <a:rPr lang="ko-KR" altLang="en-US" sz="1000"/>
                        <a:t>**</a:t>
                      </a:r>
                    </a:p>
                  </a:txBody>
                  <a:tcPr/>
                </a:tc>
                <a:extLst>
                  <a:ext uri="{0D108BD9-81ED-4DB2-BD59-A6C34878D82A}">
                    <a16:rowId xmlns:a16="http://schemas.microsoft.com/office/drawing/2014/main" val="405723183"/>
                  </a:ext>
                </a:extLst>
              </a:tr>
              <a:tr h="211079">
                <a:tc>
                  <a:txBody>
                    <a:bodyPr/>
                    <a:lstStyle/>
                    <a:p>
                      <a:pPr latinLnBrk="1"/>
                      <a:r>
                        <a:rPr lang="ko-KR" altLang="en-US" sz="1000" err="1"/>
                        <a:t>Followers</a:t>
                      </a:r>
                    </a:p>
                  </a:txBody>
                  <a:tcPr/>
                </a:tc>
                <a:tc>
                  <a:txBody>
                    <a:bodyPr/>
                    <a:lstStyle/>
                    <a:p>
                      <a:pPr latinLnBrk="1"/>
                      <a:r>
                        <a:rPr lang="ko-KR" altLang="en-US" sz="1000"/>
                        <a:t>0.357</a:t>
                      </a:r>
                    </a:p>
                  </a:txBody>
                  <a:tcPr/>
                </a:tc>
                <a:tc>
                  <a:txBody>
                    <a:bodyPr/>
                    <a:lstStyle/>
                    <a:p>
                      <a:pPr latinLnBrk="1"/>
                      <a:r>
                        <a:rPr lang="ko-KR" altLang="en-US" sz="1000"/>
                        <a:t>0.057</a:t>
                      </a:r>
                    </a:p>
                  </a:txBody>
                  <a:tcPr/>
                </a:tc>
                <a:tc>
                  <a:txBody>
                    <a:bodyPr/>
                    <a:lstStyle/>
                    <a:p>
                      <a:pPr latinLnBrk="1"/>
                      <a:r>
                        <a:rPr lang="ko-KR" altLang="en-US" sz="1000"/>
                        <a:t>0.000</a:t>
                      </a:r>
                    </a:p>
                  </a:txBody>
                  <a:tcPr/>
                </a:tc>
                <a:tc>
                  <a:txBody>
                    <a:bodyPr/>
                    <a:lstStyle/>
                    <a:p>
                      <a:pPr latinLnBrk="1"/>
                      <a:r>
                        <a:rPr lang="ko-KR" altLang="en-US" sz="1000"/>
                        <a:t>****</a:t>
                      </a:r>
                    </a:p>
                  </a:txBody>
                  <a:tcPr/>
                </a:tc>
                <a:extLst>
                  <a:ext uri="{0D108BD9-81ED-4DB2-BD59-A6C34878D82A}">
                    <a16:rowId xmlns:a16="http://schemas.microsoft.com/office/drawing/2014/main" val="2697777189"/>
                  </a:ext>
                </a:extLst>
              </a:tr>
              <a:tr h="211079">
                <a:tc>
                  <a:txBody>
                    <a:bodyPr/>
                    <a:lstStyle/>
                    <a:p>
                      <a:pPr latinLnBrk="1"/>
                      <a:r>
                        <a:rPr lang="ko-KR" altLang="en-US" sz="1000" dirty="0"/>
                        <a:t>Token number</a:t>
                      </a:r>
                    </a:p>
                  </a:txBody>
                  <a:tcPr/>
                </a:tc>
                <a:tc>
                  <a:txBody>
                    <a:bodyPr/>
                    <a:lstStyle/>
                    <a:p>
                      <a:pPr latinLnBrk="1"/>
                      <a:r>
                        <a:rPr lang="ko-KR" altLang="en-US" sz="1000"/>
                        <a:t>1.177</a:t>
                      </a:r>
                    </a:p>
                  </a:txBody>
                  <a:tcPr/>
                </a:tc>
                <a:tc>
                  <a:txBody>
                    <a:bodyPr/>
                    <a:lstStyle/>
                    <a:p>
                      <a:pPr latinLnBrk="1"/>
                      <a:r>
                        <a:rPr lang="ko-KR" altLang="en-US" sz="1000"/>
                        <a:t>0.056</a:t>
                      </a:r>
                    </a:p>
                  </a:txBody>
                  <a:tcPr/>
                </a:tc>
                <a:tc>
                  <a:txBody>
                    <a:bodyPr/>
                    <a:lstStyle/>
                    <a:p>
                      <a:pPr latinLnBrk="1"/>
                      <a:r>
                        <a:rPr lang="ko-KR" altLang="en-US" sz="1000"/>
                        <a:t>0</a:t>
                      </a:r>
                    </a:p>
                  </a:txBody>
                  <a:tcPr/>
                </a:tc>
                <a:tc>
                  <a:txBody>
                    <a:bodyPr/>
                    <a:lstStyle/>
                    <a:p>
                      <a:pPr latinLnBrk="1"/>
                      <a:r>
                        <a:rPr lang="ko-KR" altLang="en-US" sz="1000" dirty="0"/>
                        <a:t>****</a:t>
                      </a:r>
                    </a:p>
                  </a:txBody>
                  <a:tcPr/>
                </a:tc>
                <a:extLst>
                  <a:ext uri="{0D108BD9-81ED-4DB2-BD59-A6C34878D82A}">
                    <a16:rowId xmlns:a16="http://schemas.microsoft.com/office/drawing/2014/main" val="268947519"/>
                  </a:ext>
                </a:extLst>
              </a:tr>
            </a:tbl>
          </a:graphicData>
        </a:graphic>
      </p:graphicFrame>
      <p:graphicFrame>
        <p:nvGraphicFramePr>
          <p:cNvPr id="9" name="표 12">
            <a:extLst>
              <a:ext uri="{FF2B5EF4-FFF2-40B4-BE49-F238E27FC236}">
                <a16:creationId xmlns:a16="http://schemas.microsoft.com/office/drawing/2014/main" id="{F17EF194-02A5-6B15-AC31-BE38CEE74069}"/>
              </a:ext>
            </a:extLst>
          </p:cNvPr>
          <p:cNvGraphicFramePr>
            <a:graphicFrameLocks noGrp="1"/>
          </p:cNvGraphicFramePr>
          <p:nvPr>
            <p:extLst>
              <p:ext uri="{D42A27DB-BD31-4B8C-83A1-F6EECF244321}">
                <p14:modId xmlns:p14="http://schemas.microsoft.com/office/powerpoint/2010/main" val="1421517606"/>
              </p:ext>
            </p:extLst>
          </p:nvPr>
        </p:nvGraphicFramePr>
        <p:xfrm>
          <a:off x="6539500" y="4894589"/>
          <a:ext cx="5194605" cy="731520"/>
        </p:xfrm>
        <a:graphic>
          <a:graphicData uri="http://schemas.openxmlformats.org/drawingml/2006/table">
            <a:tbl>
              <a:tblPr firstRow="1" bandRow="1">
                <a:tableStyleId>{073A0DAA-6AF3-43AB-8588-CEC1D06C72B9}</a:tableStyleId>
              </a:tblPr>
              <a:tblGrid>
                <a:gridCol w="1533291">
                  <a:extLst>
                    <a:ext uri="{9D8B030D-6E8A-4147-A177-3AD203B41FA5}">
                      <a16:colId xmlns:a16="http://schemas.microsoft.com/office/drawing/2014/main" val="4139118877"/>
                    </a:ext>
                  </a:extLst>
                </a:gridCol>
                <a:gridCol w="1031487">
                  <a:extLst>
                    <a:ext uri="{9D8B030D-6E8A-4147-A177-3AD203B41FA5}">
                      <a16:colId xmlns:a16="http://schemas.microsoft.com/office/drawing/2014/main" val="2354061922"/>
                    </a:ext>
                  </a:extLst>
                </a:gridCol>
                <a:gridCol w="994316">
                  <a:extLst>
                    <a:ext uri="{9D8B030D-6E8A-4147-A177-3AD203B41FA5}">
                      <a16:colId xmlns:a16="http://schemas.microsoft.com/office/drawing/2014/main" val="3409902015"/>
                    </a:ext>
                  </a:extLst>
                </a:gridCol>
                <a:gridCol w="845633">
                  <a:extLst>
                    <a:ext uri="{9D8B030D-6E8A-4147-A177-3AD203B41FA5}">
                      <a16:colId xmlns:a16="http://schemas.microsoft.com/office/drawing/2014/main" val="717103315"/>
                    </a:ext>
                  </a:extLst>
                </a:gridCol>
                <a:gridCol w="789878">
                  <a:extLst>
                    <a:ext uri="{9D8B030D-6E8A-4147-A177-3AD203B41FA5}">
                      <a16:colId xmlns:a16="http://schemas.microsoft.com/office/drawing/2014/main" val="2422032988"/>
                    </a:ext>
                  </a:extLst>
                </a:gridCol>
              </a:tblGrid>
              <a:tr h="216351">
                <a:tc>
                  <a:txBody>
                    <a:bodyPr/>
                    <a:lstStyle/>
                    <a:p>
                      <a:pPr rtl="0" fontAlgn="base"/>
                      <a:r>
                        <a:rPr lang="af-ZA" altLang="ko-KR" sz="1000">
                          <a:effectLst/>
                        </a:rPr>
                        <a:t>Attribute</a:t>
                      </a:r>
                      <a:r>
                        <a:rPr lang="af-ZA" sz="1000">
                          <a:effectLst/>
                        </a:rPr>
                        <a:t>​</a:t>
                      </a:r>
                    </a:p>
                  </a:txBody>
                  <a:tcPr/>
                </a:tc>
                <a:tc>
                  <a:txBody>
                    <a:bodyPr/>
                    <a:lstStyle/>
                    <a:p>
                      <a:pPr rtl="0" fontAlgn="base"/>
                      <a:r>
                        <a:rPr lang="af-ZA" altLang="ko-KR" sz="1000" err="1">
                          <a:effectLst/>
                        </a:rPr>
                        <a:t>Coefficient</a:t>
                      </a:r>
                      <a:r>
                        <a:rPr lang="af-ZA" sz="1000">
                          <a:effectLst/>
                        </a:rPr>
                        <a:t>​</a:t>
                      </a:r>
                    </a:p>
                  </a:txBody>
                  <a:tcPr/>
                </a:tc>
                <a:tc>
                  <a:txBody>
                    <a:bodyPr/>
                    <a:lstStyle/>
                    <a:p>
                      <a:pPr rtl="0" fontAlgn="base"/>
                      <a:r>
                        <a:rPr lang="af-ZA" altLang="ko-KR" sz="1000" err="1">
                          <a:effectLst/>
                        </a:rPr>
                        <a:t>Std</a:t>
                      </a:r>
                      <a:r>
                        <a:rPr lang="af-ZA" altLang="ko-KR" sz="1000">
                          <a:effectLst/>
                        </a:rPr>
                        <a:t>. </a:t>
                      </a:r>
                      <a:r>
                        <a:rPr lang="af-ZA" altLang="ko-KR" sz="1000" err="1">
                          <a:effectLst/>
                        </a:rPr>
                        <a:t>Error</a:t>
                      </a:r>
                      <a:r>
                        <a:rPr lang="af-ZA" sz="1000">
                          <a:effectLst/>
                        </a:rPr>
                        <a:t>​</a:t>
                      </a:r>
                    </a:p>
                  </a:txBody>
                  <a:tcPr/>
                </a:tc>
                <a:tc>
                  <a:txBody>
                    <a:bodyPr/>
                    <a:lstStyle/>
                    <a:p>
                      <a:pPr rtl="0" fontAlgn="base"/>
                      <a:r>
                        <a:rPr lang="af-ZA" altLang="ko-KR" sz="1000">
                          <a:effectLst/>
                        </a:rPr>
                        <a:t>P-</a:t>
                      </a:r>
                      <a:r>
                        <a:rPr lang="af-ZA" altLang="ko-KR" sz="1000" err="1">
                          <a:effectLst/>
                        </a:rPr>
                        <a:t>Value</a:t>
                      </a:r>
                      <a:r>
                        <a:rPr lang="af-ZA" sz="1000">
                          <a:effectLst/>
                        </a:rPr>
                        <a:t>​</a:t>
                      </a:r>
                    </a:p>
                  </a:txBody>
                  <a:tcPr/>
                </a:tc>
                <a:tc>
                  <a:txBody>
                    <a:bodyPr/>
                    <a:lstStyle/>
                    <a:p>
                      <a:pPr rtl="0" fontAlgn="base"/>
                      <a:r>
                        <a:rPr lang="af-ZA" altLang="ko-KR" sz="1000" err="1">
                          <a:effectLst/>
                        </a:rPr>
                        <a:t>Code</a:t>
                      </a:r>
                      <a:r>
                        <a:rPr lang="af-ZA" altLang="ko-KR" sz="1000">
                          <a:effectLst/>
                        </a:rPr>
                        <a:t>​</a:t>
                      </a:r>
                    </a:p>
                  </a:txBody>
                  <a:tcPr/>
                </a:tc>
                <a:extLst>
                  <a:ext uri="{0D108BD9-81ED-4DB2-BD59-A6C34878D82A}">
                    <a16:rowId xmlns:a16="http://schemas.microsoft.com/office/drawing/2014/main" val="3443924570"/>
                  </a:ext>
                </a:extLst>
              </a:tr>
              <a:tr h="216351">
                <a:tc>
                  <a:txBody>
                    <a:bodyPr/>
                    <a:lstStyle/>
                    <a:p>
                      <a:pPr rtl="0" fontAlgn="base"/>
                      <a:r>
                        <a:rPr lang="af-ZA" altLang="ko-KR" sz="1000" err="1">
                          <a:effectLst/>
                        </a:rPr>
                        <a:t>Intercept</a:t>
                      </a:r>
                      <a:r>
                        <a:rPr lang="af-ZA" altLang="ko-KR" sz="1000">
                          <a:effectLst/>
                        </a:rPr>
                        <a:t>​</a:t>
                      </a:r>
                    </a:p>
                  </a:txBody>
                  <a:tcPr/>
                </a:tc>
                <a:tc>
                  <a:txBody>
                    <a:bodyPr/>
                    <a:lstStyle/>
                    <a:p>
                      <a:pPr rtl="0" fontAlgn="base"/>
                      <a:r>
                        <a:rPr lang="en-US" altLang="ko-KR" sz="1000">
                          <a:effectLst/>
                        </a:rPr>
                        <a:t>88.391</a:t>
                      </a:r>
                      <a:r>
                        <a:rPr lang="ko-KR" altLang="en-US" sz="1000">
                          <a:effectLst/>
                        </a:rPr>
                        <a:t>​</a:t>
                      </a:r>
                    </a:p>
                  </a:txBody>
                  <a:tcPr/>
                </a:tc>
                <a:tc>
                  <a:txBody>
                    <a:bodyPr/>
                    <a:lstStyle/>
                    <a:p>
                      <a:pPr rtl="0" fontAlgn="base"/>
                      <a:r>
                        <a:rPr lang="en-US" altLang="ko-KR" sz="1000">
                          <a:effectLst/>
                        </a:rPr>
                        <a:t>0.057</a:t>
                      </a:r>
                      <a:endParaRPr lang="ko-KR" altLang="en-US" sz="1000">
                        <a:effectLst/>
                      </a:endParaRPr>
                    </a:p>
                  </a:txBody>
                  <a:tcPr/>
                </a:tc>
                <a:tc>
                  <a:txBody>
                    <a:bodyPr/>
                    <a:lstStyle/>
                    <a:p>
                      <a:pPr rtl="0" fontAlgn="base"/>
                      <a:r>
                        <a:rPr lang="en-US" altLang="ko-KR" sz="1000">
                          <a:effectLst/>
                        </a:rPr>
                        <a:t>0</a:t>
                      </a:r>
                      <a:r>
                        <a:rPr lang="ko-KR" altLang="en-US" sz="1000">
                          <a:effectLst/>
                        </a:rPr>
                        <a:t>​</a:t>
                      </a:r>
                    </a:p>
                  </a:txBody>
                  <a:tcPr/>
                </a:tc>
                <a:tc>
                  <a:txBody>
                    <a:bodyPr/>
                    <a:lstStyle/>
                    <a:p>
                      <a:pPr rtl="0" fontAlgn="base"/>
                      <a:r>
                        <a:rPr lang="ko-KR" altLang="en-US" sz="1000">
                          <a:effectLst/>
                        </a:rPr>
                        <a:t>****​</a:t>
                      </a:r>
                    </a:p>
                  </a:txBody>
                  <a:tcPr/>
                </a:tc>
                <a:extLst>
                  <a:ext uri="{0D108BD9-81ED-4DB2-BD59-A6C34878D82A}">
                    <a16:rowId xmlns:a16="http://schemas.microsoft.com/office/drawing/2014/main" val="737403758"/>
                  </a:ext>
                </a:extLst>
              </a:tr>
              <a:tr h="216351">
                <a:tc>
                  <a:txBody>
                    <a:bodyPr/>
                    <a:lstStyle/>
                    <a:p>
                      <a:pPr lvl="0">
                        <a:buNone/>
                      </a:pPr>
                      <a:r>
                        <a:rPr lang="en-US" altLang="ko-KR" sz="1000" b="0" i="0" u="none" strike="noStrike" noProof="0">
                          <a:effectLst/>
                          <a:latin typeface="Franklin Gothic Book"/>
                        </a:rPr>
                        <a:t>Token</a:t>
                      </a:r>
                      <a:r>
                        <a:rPr lang="ko-KR" sz="1000" b="0" i="0" u="none" strike="noStrike" noProof="0">
                          <a:effectLst/>
                          <a:latin typeface="Franklin Gothic Book"/>
                        </a:rPr>
                        <a:t> </a:t>
                      </a:r>
                      <a:r>
                        <a:rPr lang="en-US" altLang="ko-KR" sz="1000" b="0" i="0" u="none" strike="noStrike" noProof="0">
                          <a:effectLst/>
                          <a:latin typeface="Franklin Gothic Book"/>
                        </a:rPr>
                        <a:t>number</a:t>
                      </a:r>
                      <a:endParaRPr lang="ko-KR" altLang="en-US" sz="1000">
                        <a:effectLst/>
                      </a:endParaRPr>
                    </a:p>
                  </a:txBody>
                  <a:tcPr/>
                </a:tc>
                <a:tc>
                  <a:txBody>
                    <a:bodyPr/>
                    <a:lstStyle/>
                    <a:p>
                      <a:pPr rtl="0" fontAlgn="base"/>
                      <a:r>
                        <a:rPr lang="ko-KR" altLang="en-US" sz="1000">
                          <a:effectLst/>
                        </a:rPr>
                        <a:t>1.167</a:t>
                      </a:r>
                    </a:p>
                  </a:txBody>
                  <a:tcPr/>
                </a:tc>
                <a:tc>
                  <a:txBody>
                    <a:bodyPr/>
                    <a:lstStyle/>
                    <a:p>
                      <a:pPr rtl="0" fontAlgn="base"/>
                      <a:r>
                        <a:rPr lang="en-US" altLang="ko-KR" sz="1000">
                          <a:effectLst/>
                        </a:rPr>
                        <a:t>0.057</a:t>
                      </a:r>
                      <a:endParaRPr lang="ko-KR" altLang="en-US" sz="1000">
                        <a:effectLst/>
                      </a:endParaRPr>
                    </a:p>
                  </a:txBody>
                  <a:tcPr/>
                </a:tc>
                <a:tc>
                  <a:txBody>
                    <a:bodyPr/>
                    <a:lstStyle/>
                    <a:p>
                      <a:pPr rtl="0" fontAlgn="base"/>
                      <a:r>
                        <a:rPr lang="en-US" altLang="ko-KR" sz="1000">
                          <a:effectLst/>
                        </a:rPr>
                        <a:t>0</a:t>
                      </a:r>
                      <a:r>
                        <a:rPr lang="ko-KR" altLang="en-US" sz="1000">
                          <a:effectLst/>
                        </a:rPr>
                        <a:t>​</a:t>
                      </a:r>
                    </a:p>
                  </a:txBody>
                  <a:tcPr/>
                </a:tc>
                <a:tc>
                  <a:txBody>
                    <a:bodyPr/>
                    <a:lstStyle/>
                    <a:p>
                      <a:pPr rtl="0" fontAlgn="auto"/>
                      <a:r>
                        <a:rPr lang="ko-KR" altLang="en-US" sz="1000">
                          <a:effectLst/>
                        </a:rPr>
                        <a:t>****​</a:t>
                      </a:r>
                    </a:p>
                  </a:txBody>
                  <a:tcPr/>
                </a:tc>
                <a:extLst>
                  <a:ext uri="{0D108BD9-81ED-4DB2-BD59-A6C34878D82A}">
                    <a16:rowId xmlns:a16="http://schemas.microsoft.com/office/drawing/2014/main" val="2641472086"/>
                  </a:ext>
                </a:extLst>
              </a:tr>
            </a:tbl>
          </a:graphicData>
        </a:graphic>
      </p:graphicFrame>
      <p:sp>
        <p:nvSpPr>
          <p:cNvPr id="4" name="슬라이드 번호 개체 틀 3">
            <a:extLst>
              <a:ext uri="{FF2B5EF4-FFF2-40B4-BE49-F238E27FC236}">
                <a16:creationId xmlns:a16="http://schemas.microsoft.com/office/drawing/2014/main" id="{B5C1A2E1-66D5-570A-50B0-E13B1DDAA562}"/>
              </a:ext>
            </a:extLst>
          </p:cNvPr>
          <p:cNvSpPr>
            <a:spLocks noGrp="1"/>
          </p:cNvSpPr>
          <p:nvPr>
            <p:ph type="sldNum" sz="quarter" idx="12"/>
          </p:nvPr>
        </p:nvSpPr>
        <p:spPr/>
        <p:txBody>
          <a:bodyPr/>
          <a:lstStyle/>
          <a:p>
            <a:fld id="{3A98EE3D-8CD1-4C3F-BD1C-C98C9596463C}" type="slidenum">
              <a:rPr lang="de-DE" noProof="0" smtClean="0"/>
              <a:t>17</a:t>
            </a:fld>
            <a:endParaRPr lang="ko-KR" altLang="en-US"/>
          </a:p>
        </p:txBody>
      </p:sp>
    </p:spTree>
    <p:extLst>
      <p:ext uri="{BB962C8B-B14F-4D97-AF65-F5344CB8AC3E}">
        <p14:creationId xmlns:p14="http://schemas.microsoft.com/office/powerpoint/2010/main" val="15486991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p:txBody>
          <a:bodyPr>
            <a:normAutofit/>
          </a:bodyPr>
          <a:lstStyle/>
          <a:p>
            <a:r>
              <a:rPr lang="de-DE" sz="3200" dirty="0"/>
              <a:t>Use Case 2: </a:t>
            </a:r>
            <a:br>
              <a:rPr lang="de-DE" sz="3200" dirty="0"/>
            </a:br>
            <a:r>
              <a:rPr lang="de-DE" sz="3200" dirty="0"/>
              <a:t>Content-</a:t>
            </a:r>
            <a:r>
              <a:rPr lang="de-DE" sz="3200" dirty="0" err="1"/>
              <a:t>Based</a:t>
            </a:r>
            <a:r>
              <a:rPr lang="de-DE" sz="3200" dirty="0"/>
              <a:t> </a:t>
            </a:r>
            <a:r>
              <a:rPr lang="de-DE" sz="3200" dirty="0" err="1">
                <a:ea typeface="+mj-lt"/>
                <a:cs typeface="+mj-lt"/>
              </a:rPr>
              <a:t>Recommendation</a:t>
            </a:r>
            <a:r>
              <a:rPr lang="de-DE" sz="3200" dirty="0">
                <a:ea typeface="+mj-lt"/>
                <a:cs typeface="+mj-lt"/>
              </a:rPr>
              <a:t> Engine</a:t>
            </a:r>
            <a:endParaRPr lang="de-DE" sz="3200" dirty="0"/>
          </a:p>
        </p:txBody>
      </p:sp>
      <p:sp>
        <p:nvSpPr>
          <p:cNvPr id="3" name="TextBox 2">
            <a:extLst>
              <a:ext uri="{FF2B5EF4-FFF2-40B4-BE49-F238E27FC236}">
                <a16:creationId xmlns:a16="http://schemas.microsoft.com/office/drawing/2014/main" id="{93D987AB-C52F-7239-A3AF-EBC7CF5C438B}"/>
              </a:ext>
            </a:extLst>
          </p:cNvPr>
          <p:cNvSpPr txBox="1"/>
          <p:nvPr/>
        </p:nvSpPr>
        <p:spPr>
          <a:xfrm>
            <a:off x="1243542" y="2161645"/>
            <a:ext cx="672017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ko-KR" b="1" dirty="0">
                <a:ea typeface="+mn-lt"/>
                <a:cs typeface="+mn-lt"/>
              </a:rPr>
              <a:t>How</a:t>
            </a:r>
            <a:r>
              <a:rPr lang="ko-KR" b="1" dirty="0">
                <a:ea typeface="+mn-lt"/>
                <a:cs typeface="+mn-lt"/>
              </a:rPr>
              <a:t> </a:t>
            </a:r>
            <a:r>
              <a:rPr lang="en-US" altLang="ko-KR" b="1" dirty="0">
                <a:ea typeface="+mn-lt"/>
                <a:cs typeface="+mn-lt"/>
              </a:rPr>
              <a:t>to</a:t>
            </a:r>
            <a:r>
              <a:rPr lang="ko-KR" b="1" dirty="0">
                <a:ea typeface="+mn-lt"/>
                <a:cs typeface="+mn-lt"/>
              </a:rPr>
              <a:t> </a:t>
            </a:r>
            <a:r>
              <a:rPr lang="en-US" altLang="ko-KR" b="1" dirty="0">
                <a:ea typeface="+mn-lt"/>
                <a:cs typeface="+mn-lt"/>
              </a:rPr>
              <a:t>implement:</a:t>
            </a:r>
            <a:endParaRPr lang="ko-KR" b="1" dirty="0">
              <a:ea typeface="+mn-lt"/>
              <a:cs typeface="+mn-lt"/>
            </a:endParaRPr>
          </a:p>
          <a:p>
            <a:pPr marL="180975" indent="-161925">
              <a:buAutoNum type="arabicPeriod"/>
            </a:pPr>
            <a:r>
              <a:rPr lang="en-US" altLang="ko-KR">
                <a:ea typeface="맑은 고딕"/>
              </a:rPr>
              <a:t> </a:t>
            </a:r>
            <a:r>
              <a:rPr lang="en-US" altLang="ko-KR" dirty="0">
                <a:ea typeface="맑은 고딕"/>
              </a:rPr>
              <a:t>Case-specific data preparation</a:t>
            </a:r>
          </a:p>
          <a:p>
            <a:pPr marL="356870" lvl="1" indent="-175895">
              <a:buFont typeface="Arial" panose="020B0604020202020204" pitchFamily="34" charset="0"/>
              <a:buChar char="•"/>
            </a:pPr>
            <a:r>
              <a:rPr lang="en-US" altLang="ko-KR" dirty="0">
                <a:ea typeface="맑은 고딕"/>
                <a:cs typeface="+mn-lt"/>
              </a:rPr>
              <a:t>Generating Wine and Taster ID</a:t>
            </a:r>
            <a:endParaRPr lang="en-US" altLang="ko-KR">
              <a:ea typeface="맑은 고딕"/>
              <a:cs typeface="+mn-lt"/>
            </a:endParaRPr>
          </a:p>
          <a:p>
            <a:pPr marL="356870" lvl="1" indent="-175895">
              <a:buFont typeface="Arial" panose="020B0604020202020204" pitchFamily="34" charset="0"/>
              <a:buChar char="•"/>
            </a:pPr>
            <a:r>
              <a:rPr lang="en-US" altLang="ko-KR" dirty="0">
                <a:ea typeface="맑은 고딕"/>
                <a:cs typeface="+mn-lt"/>
              </a:rPr>
              <a:t>Generating Item profile table </a:t>
            </a:r>
            <a:endParaRPr lang="en-US" altLang="ko-KR">
              <a:ea typeface="맑은 고딕"/>
              <a:cs typeface="+mn-lt"/>
            </a:endParaRPr>
          </a:p>
          <a:p>
            <a:pPr marL="356870" lvl="1" indent="-175895">
              <a:buFont typeface="Arial" panose="020B0604020202020204" pitchFamily="34" charset="0"/>
              <a:buChar char="•"/>
            </a:pPr>
            <a:r>
              <a:rPr lang="en-US" altLang="ko-KR" dirty="0">
                <a:ea typeface="맑은 고딕"/>
                <a:cs typeface="+mn-lt"/>
              </a:rPr>
              <a:t>Set user &amp; item identification &amp; attribute identification and label</a:t>
            </a:r>
            <a:endParaRPr lang="en-US" altLang="ko-KR">
              <a:ea typeface="맑은 고딕"/>
              <a:cs typeface="+mn-lt"/>
            </a:endParaRPr>
          </a:p>
          <a:p>
            <a:pPr marL="180975" indent="-161925">
              <a:buAutoNum type="arabicPeriod"/>
            </a:pPr>
            <a:r>
              <a:rPr lang="en-US">
                <a:ea typeface="+mn-lt"/>
                <a:cs typeface="+mn-lt"/>
              </a:rPr>
              <a:t> </a:t>
            </a:r>
            <a:r>
              <a:rPr lang="en-US" dirty="0">
                <a:ea typeface="+mn-lt"/>
                <a:cs typeface="+mn-lt"/>
              </a:rPr>
              <a:t>Item attribute K-NN</a:t>
            </a:r>
          </a:p>
          <a:p>
            <a:pPr marL="180975" indent="-161925">
              <a:buAutoNum type="arabicPeriod"/>
            </a:pPr>
            <a:r>
              <a:rPr lang="en-US">
                <a:ea typeface="맑은 고딕"/>
              </a:rPr>
              <a:t> </a:t>
            </a:r>
            <a:r>
              <a:rPr lang="en-US" dirty="0">
                <a:ea typeface="맑은 고딕"/>
              </a:rPr>
              <a:t>Apply Model (Rating Prediction)</a:t>
            </a:r>
          </a:p>
        </p:txBody>
      </p:sp>
      <p:sp>
        <p:nvSpPr>
          <p:cNvPr id="5" name="TextBox 4">
            <a:extLst>
              <a:ext uri="{FF2B5EF4-FFF2-40B4-BE49-F238E27FC236}">
                <a16:creationId xmlns:a16="http://schemas.microsoft.com/office/drawing/2014/main" id="{B1EA3196-BFC5-B7AD-AF1F-C3652E24D1E3}"/>
              </a:ext>
            </a:extLst>
          </p:cNvPr>
          <p:cNvSpPr txBox="1"/>
          <p:nvPr/>
        </p:nvSpPr>
        <p:spPr>
          <a:xfrm>
            <a:off x="1243540" y="4243449"/>
            <a:ext cx="49741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ko-KR" b="1" dirty="0">
                <a:ea typeface="+mn-lt"/>
                <a:cs typeface="+mn-lt"/>
              </a:rPr>
              <a:t>Rating matrix table</a:t>
            </a:r>
            <a:endParaRPr lang="en-US" altLang="ko-KR" dirty="0">
              <a:ea typeface="맑은 고딕"/>
            </a:endParaRPr>
          </a:p>
        </p:txBody>
      </p:sp>
      <p:sp>
        <p:nvSpPr>
          <p:cNvPr id="6" name="TextBox 5">
            <a:extLst>
              <a:ext uri="{FF2B5EF4-FFF2-40B4-BE49-F238E27FC236}">
                <a16:creationId xmlns:a16="http://schemas.microsoft.com/office/drawing/2014/main" id="{1E0A6694-4BB2-9051-5012-4CA860ADF587}"/>
              </a:ext>
            </a:extLst>
          </p:cNvPr>
          <p:cNvSpPr txBox="1"/>
          <p:nvPr/>
        </p:nvSpPr>
        <p:spPr>
          <a:xfrm>
            <a:off x="5743779" y="4243449"/>
            <a:ext cx="49741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ko-KR" b="1" dirty="0">
                <a:ea typeface="+mn-lt"/>
                <a:cs typeface="+mn-lt"/>
              </a:rPr>
              <a:t>Item profile table</a:t>
            </a:r>
            <a:endParaRPr lang="en-US" altLang="ko-KR" dirty="0">
              <a:ea typeface="맑은 고딕"/>
            </a:endParaRPr>
          </a:p>
        </p:txBody>
      </p:sp>
      <p:pic>
        <p:nvPicPr>
          <p:cNvPr id="4" name="그림 6" descr="테이블이(가) 표시된 사진&#10;&#10;자동 생성된 설명">
            <a:extLst>
              <a:ext uri="{FF2B5EF4-FFF2-40B4-BE49-F238E27FC236}">
                <a16:creationId xmlns:a16="http://schemas.microsoft.com/office/drawing/2014/main" id="{FAB1B5D6-3B04-1594-1A8E-3FA653616AE6}"/>
              </a:ext>
            </a:extLst>
          </p:cNvPr>
          <p:cNvPicPr>
            <a:picLocks noChangeAspect="1"/>
          </p:cNvPicPr>
          <p:nvPr/>
        </p:nvPicPr>
        <p:blipFill>
          <a:blip r:embed="rId3"/>
          <a:stretch>
            <a:fillRect/>
          </a:stretch>
        </p:blipFill>
        <p:spPr>
          <a:xfrm>
            <a:off x="1323278" y="4644193"/>
            <a:ext cx="4415882" cy="1520099"/>
          </a:xfrm>
          <a:prstGeom prst="rect">
            <a:avLst/>
          </a:prstGeom>
        </p:spPr>
      </p:pic>
      <p:pic>
        <p:nvPicPr>
          <p:cNvPr id="7" name="그림 7" descr="테이블이(가) 표시된 사진&#10;&#10;자동 생성된 설명">
            <a:extLst>
              <a:ext uri="{FF2B5EF4-FFF2-40B4-BE49-F238E27FC236}">
                <a16:creationId xmlns:a16="http://schemas.microsoft.com/office/drawing/2014/main" id="{195AD187-BEAF-7AEB-6E73-34A106A1129A}"/>
              </a:ext>
            </a:extLst>
          </p:cNvPr>
          <p:cNvPicPr>
            <a:picLocks noChangeAspect="1"/>
          </p:cNvPicPr>
          <p:nvPr/>
        </p:nvPicPr>
        <p:blipFill>
          <a:blip r:embed="rId4"/>
          <a:stretch>
            <a:fillRect/>
          </a:stretch>
        </p:blipFill>
        <p:spPr>
          <a:xfrm>
            <a:off x="5824763" y="4650989"/>
            <a:ext cx="5373027" cy="1203671"/>
          </a:xfrm>
          <a:prstGeom prst="rect">
            <a:avLst/>
          </a:prstGeom>
        </p:spPr>
      </p:pic>
      <p:pic>
        <p:nvPicPr>
          <p:cNvPr id="8" name="그림 8" descr="테이블이(가) 표시된 사진&#10;&#10;자동 생성된 설명">
            <a:extLst>
              <a:ext uri="{FF2B5EF4-FFF2-40B4-BE49-F238E27FC236}">
                <a16:creationId xmlns:a16="http://schemas.microsoft.com/office/drawing/2014/main" id="{91B61402-1D93-E1FE-CAC3-4686EBE3357B}"/>
              </a:ext>
            </a:extLst>
          </p:cNvPr>
          <p:cNvPicPr>
            <a:picLocks noChangeAspect="1"/>
          </p:cNvPicPr>
          <p:nvPr/>
        </p:nvPicPr>
        <p:blipFill>
          <a:blip r:embed="rId5"/>
          <a:stretch>
            <a:fillRect/>
          </a:stretch>
        </p:blipFill>
        <p:spPr>
          <a:xfrm>
            <a:off x="7962372" y="3619501"/>
            <a:ext cx="3191434" cy="993198"/>
          </a:xfrm>
          <a:prstGeom prst="rect">
            <a:avLst/>
          </a:prstGeom>
        </p:spPr>
      </p:pic>
      <p:sp>
        <p:nvSpPr>
          <p:cNvPr id="9" name="슬라이드 번호 개체 틀 8">
            <a:extLst>
              <a:ext uri="{FF2B5EF4-FFF2-40B4-BE49-F238E27FC236}">
                <a16:creationId xmlns:a16="http://schemas.microsoft.com/office/drawing/2014/main" id="{A678CB7A-6741-A60A-9A96-EBDD4356689F}"/>
              </a:ext>
            </a:extLst>
          </p:cNvPr>
          <p:cNvSpPr>
            <a:spLocks noGrp="1"/>
          </p:cNvSpPr>
          <p:nvPr>
            <p:ph type="sldNum" sz="quarter" idx="12"/>
          </p:nvPr>
        </p:nvSpPr>
        <p:spPr/>
        <p:txBody>
          <a:bodyPr/>
          <a:lstStyle/>
          <a:p>
            <a:fld id="{3A98EE3D-8CD1-4C3F-BD1C-C98C9596463C}" type="slidenum">
              <a:rPr lang="de-DE" noProof="0" smtClean="0"/>
              <a:t>18</a:t>
            </a:fld>
            <a:endParaRPr lang="ko-KR" altLang="en-US"/>
          </a:p>
        </p:txBody>
      </p:sp>
    </p:spTree>
    <p:extLst>
      <p:ext uri="{BB962C8B-B14F-4D97-AF65-F5344CB8AC3E}">
        <p14:creationId xmlns:p14="http://schemas.microsoft.com/office/powerpoint/2010/main" val="1194288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p:txBody>
          <a:bodyPr>
            <a:normAutofit/>
          </a:bodyPr>
          <a:lstStyle/>
          <a:p>
            <a:r>
              <a:rPr lang="de-DE" sz="3200" dirty="0"/>
              <a:t>Use Case 2: </a:t>
            </a:r>
            <a:br>
              <a:rPr lang="de-DE" sz="3200" dirty="0"/>
            </a:br>
            <a:r>
              <a:rPr lang="de-DE" sz="3200" dirty="0"/>
              <a:t>Content-</a:t>
            </a:r>
            <a:r>
              <a:rPr lang="de-DE" sz="3200" dirty="0" err="1"/>
              <a:t>Based</a:t>
            </a:r>
            <a:r>
              <a:rPr lang="de-DE" sz="3200" dirty="0"/>
              <a:t> </a:t>
            </a:r>
            <a:r>
              <a:rPr lang="de-DE" sz="3200" dirty="0" err="1">
                <a:ea typeface="+mj-lt"/>
                <a:cs typeface="+mj-lt"/>
              </a:rPr>
              <a:t>Recommendation</a:t>
            </a:r>
            <a:r>
              <a:rPr lang="de-DE" sz="3200" dirty="0">
                <a:ea typeface="+mj-lt"/>
                <a:cs typeface="+mj-lt"/>
              </a:rPr>
              <a:t> Engine</a:t>
            </a:r>
            <a:endParaRPr lang="de-DE" sz="3200" dirty="0"/>
          </a:p>
        </p:txBody>
      </p:sp>
      <p:pic>
        <p:nvPicPr>
          <p:cNvPr id="4" name="그림 8">
            <a:extLst>
              <a:ext uri="{FF2B5EF4-FFF2-40B4-BE49-F238E27FC236}">
                <a16:creationId xmlns:a16="http://schemas.microsoft.com/office/drawing/2014/main" id="{E81A9F69-EABC-C490-43BD-7BF5031E9702}"/>
              </a:ext>
            </a:extLst>
          </p:cNvPr>
          <p:cNvPicPr>
            <a:picLocks noChangeAspect="1"/>
          </p:cNvPicPr>
          <p:nvPr/>
        </p:nvPicPr>
        <p:blipFill>
          <a:blip r:embed="rId3"/>
          <a:stretch>
            <a:fillRect/>
          </a:stretch>
        </p:blipFill>
        <p:spPr>
          <a:xfrm>
            <a:off x="5690839" y="3239413"/>
            <a:ext cx="5456663" cy="3036883"/>
          </a:xfrm>
          <a:prstGeom prst="rect">
            <a:avLst/>
          </a:prstGeom>
        </p:spPr>
      </p:pic>
      <p:pic>
        <p:nvPicPr>
          <p:cNvPr id="9" name="그림 9" descr="테이블이(가) 표시된 사진&#10;&#10;자동 생성된 설명">
            <a:extLst>
              <a:ext uri="{FF2B5EF4-FFF2-40B4-BE49-F238E27FC236}">
                <a16:creationId xmlns:a16="http://schemas.microsoft.com/office/drawing/2014/main" id="{DDC8A15C-CC89-A3A5-3E60-65C404B80156}"/>
              </a:ext>
            </a:extLst>
          </p:cNvPr>
          <p:cNvPicPr>
            <a:picLocks noChangeAspect="1"/>
          </p:cNvPicPr>
          <p:nvPr/>
        </p:nvPicPr>
        <p:blipFill>
          <a:blip r:embed="rId4"/>
          <a:stretch>
            <a:fillRect/>
          </a:stretch>
        </p:blipFill>
        <p:spPr>
          <a:xfrm>
            <a:off x="5690839" y="2076131"/>
            <a:ext cx="5456663" cy="1172445"/>
          </a:xfrm>
          <a:prstGeom prst="rect">
            <a:avLst/>
          </a:prstGeom>
        </p:spPr>
      </p:pic>
      <p:pic>
        <p:nvPicPr>
          <p:cNvPr id="10" name="그림 10" descr="테이블이(가) 표시된 사진&#10;&#10;자동 생성된 설명">
            <a:extLst>
              <a:ext uri="{FF2B5EF4-FFF2-40B4-BE49-F238E27FC236}">
                <a16:creationId xmlns:a16="http://schemas.microsoft.com/office/drawing/2014/main" id="{1FCEF041-31EA-C49C-7210-2B85ACA09EAD}"/>
              </a:ext>
            </a:extLst>
          </p:cNvPr>
          <p:cNvPicPr>
            <a:picLocks noChangeAspect="1"/>
          </p:cNvPicPr>
          <p:nvPr/>
        </p:nvPicPr>
        <p:blipFill>
          <a:blip r:embed="rId5"/>
          <a:stretch>
            <a:fillRect/>
          </a:stretch>
        </p:blipFill>
        <p:spPr>
          <a:xfrm>
            <a:off x="1260364" y="4781190"/>
            <a:ext cx="3740523" cy="586786"/>
          </a:xfrm>
          <a:prstGeom prst="rect">
            <a:avLst/>
          </a:prstGeom>
        </p:spPr>
      </p:pic>
      <p:sp>
        <p:nvSpPr>
          <p:cNvPr id="11" name="TextBox 10">
            <a:extLst>
              <a:ext uri="{FF2B5EF4-FFF2-40B4-BE49-F238E27FC236}">
                <a16:creationId xmlns:a16="http://schemas.microsoft.com/office/drawing/2014/main" id="{97E185E8-9A4E-E51E-A195-70294C7401AE}"/>
              </a:ext>
            </a:extLst>
          </p:cNvPr>
          <p:cNvSpPr txBox="1"/>
          <p:nvPr/>
        </p:nvSpPr>
        <p:spPr>
          <a:xfrm>
            <a:off x="1093310" y="2076131"/>
            <a:ext cx="4464426"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95263" indent="-195263">
              <a:buClr>
                <a:schemeClr val="accent1"/>
              </a:buClr>
              <a:buFont typeface="Arial" panose="020B0604020202020204" pitchFamily="34" charset="0"/>
              <a:buChar char="•"/>
            </a:pPr>
            <a:r>
              <a:rPr lang="de-DE" altLang="ko-KR" dirty="0">
                <a:ea typeface="+mn-lt"/>
                <a:cs typeface="+mn-lt"/>
              </a:rPr>
              <a:t>I</a:t>
            </a:r>
            <a:r>
              <a:rPr lang="ko-KR" dirty="0">
                <a:ea typeface="+mn-lt"/>
                <a:cs typeface="+mn-lt"/>
              </a:rPr>
              <a:t>n general, this recommendation engine worked well.</a:t>
            </a:r>
            <a:endParaRPr lang="ko-KR" altLang="en-US" dirty="0">
              <a:ea typeface="+mn-lt"/>
              <a:cs typeface="+mn-lt"/>
            </a:endParaRPr>
          </a:p>
          <a:p>
            <a:pPr marL="357188" lvl="1" indent="-204788">
              <a:buFont typeface="Arial" panose="020B0604020202020204" pitchFamily="34" charset="0"/>
              <a:buChar char="•"/>
            </a:pPr>
            <a:r>
              <a:rPr lang="ko-KR" altLang="en-US" dirty="0">
                <a:ea typeface="+mn-lt"/>
                <a:cs typeface="+mn-lt"/>
              </a:rPr>
              <a:t>The predicted rating is close to the actual rating provided by the users.</a:t>
            </a:r>
          </a:p>
          <a:p>
            <a:pPr marL="357188" lvl="1" indent="-204788">
              <a:buFont typeface="Arial" panose="020B0604020202020204" pitchFamily="34" charset="0"/>
              <a:buChar char="•"/>
            </a:pPr>
            <a:r>
              <a:rPr lang="en-US" altLang="ko-KR" dirty="0">
                <a:ea typeface="+mn-lt"/>
                <a:cs typeface="+mn-lt"/>
              </a:rPr>
              <a:t>The</a:t>
            </a:r>
            <a:r>
              <a:rPr lang="ko-KR" dirty="0">
                <a:ea typeface="+mn-lt"/>
                <a:cs typeface="+mn-lt"/>
              </a:rPr>
              <a:t> </a:t>
            </a:r>
            <a:r>
              <a:rPr lang="en-US" altLang="ko-KR" dirty="0">
                <a:ea typeface="+mn-lt"/>
                <a:cs typeface="+mn-lt"/>
              </a:rPr>
              <a:t>performance</a:t>
            </a:r>
            <a:r>
              <a:rPr lang="ko-KR" dirty="0">
                <a:ea typeface="+mn-lt"/>
                <a:cs typeface="+mn-lt"/>
              </a:rPr>
              <a:t> </a:t>
            </a:r>
            <a:r>
              <a:rPr lang="en-US" altLang="ko-KR" dirty="0">
                <a:ea typeface="+mn-lt"/>
                <a:cs typeface="+mn-lt"/>
              </a:rPr>
              <a:t>of</a:t>
            </a:r>
            <a:r>
              <a:rPr lang="ko-KR" dirty="0">
                <a:ea typeface="+mn-lt"/>
                <a:cs typeface="+mn-lt"/>
              </a:rPr>
              <a:t> </a:t>
            </a:r>
            <a:r>
              <a:rPr lang="en-US" altLang="ko-KR" dirty="0">
                <a:ea typeface="+mn-lt"/>
                <a:cs typeface="+mn-lt"/>
              </a:rPr>
              <a:t>this</a:t>
            </a:r>
            <a:r>
              <a:rPr lang="ko-KR" dirty="0">
                <a:ea typeface="+mn-lt"/>
                <a:cs typeface="+mn-lt"/>
              </a:rPr>
              <a:t> </a:t>
            </a:r>
            <a:r>
              <a:rPr lang="en-US" altLang="ko-KR" dirty="0">
                <a:ea typeface="+mn-lt"/>
                <a:cs typeface="+mn-lt"/>
              </a:rPr>
              <a:t>model</a:t>
            </a:r>
            <a:r>
              <a:rPr lang="ko-KR" dirty="0">
                <a:ea typeface="+mn-lt"/>
                <a:cs typeface="+mn-lt"/>
              </a:rPr>
              <a:t> </a:t>
            </a:r>
            <a:r>
              <a:rPr lang="en-US" altLang="ko-KR" dirty="0">
                <a:ea typeface="+mn-lt"/>
                <a:cs typeface="+mn-lt"/>
              </a:rPr>
              <a:t>depends</a:t>
            </a:r>
            <a:r>
              <a:rPr lang="ko-KR" dirty="0">
                <a:ea typeface="+mn-lt"/>
                <a:cs typeface="+mn-lt"/>
              </a:rPr>
              <a:t> </a:t>
            </a:r>
            <a:r>
              <a:rPr lang="en-US" altLang="ko-KR" dirty="0">
                <a:ea typeface="+mn-lt"/>
                <a:cs typeface="+mn-lt"/>
              </a:rPr>
              <a:t>heavily</a:t>
            </a:r>
            <a:r>
              <a:rPr lang="ko-KR" dirty="0">
                <a:ea typeface="+mn-lt"/>
                <a:cs typeface="+mn-lt"/>
              </a:rPr>
              <a:t> </a:t>
            </a:r>
            <a:r>
              <a:rPr lang="en-US" altLang="ko-KR" dirty="0">
                <a:ea typeface="+mn-lt"/>
                <a:cs typeface="+mn-lt"/>
              </a:rPr>
              <a:t>on</a:t>
            </a:r>
            <a:r>
              <a:rPr lang="ko-KR" dirty="0">
                <a:ea typeface="+mn-lt"/>
                <a:cs typeface="+mn-lt"/>
              </a:rPr>
              <a:t> </a:t>
            </a:r>
            <a:r>
              <a:rPr lang="en-US" altLang="ko-KR" dirty="0">
                <a:ea typeface="+mn-lt"/>
                <a:cs typeface="+mn-lt"/>
              </a:rPr>
              <a:t>the</a:t>
            </a:r>
            <a:r>
              <a:rPr lang="ko-KR" dirty="0">
                <a:ea typeface="+mn-lt"/>
                <a:cs typeface="+mn-lt"/>
              </a:rPr>
              <a:t> </a:t>
            </a:r>
            <a:r>
              <a:rPr lang="en-US" altLang="ko-KR" dirty="0">
                <a:ea typeface="+mn-lt"/>
                <a:cs typeface="+mn-lt"/>
              </a:rPr>
              <a:t>number</a:t>
            </a:r>
            <a:r>
              <a:rPr lang="ko-KR" dirty="0">
                <a:ea typeface="+mn-lt"/>
                <a:cs typeface="+mn-lt"/>
              </a:rPr>
              <a:t> </a:t>
            </a:r>
            <a:r>
              <a:rPr lang="en-US" altLang="ko-KR" dirty="0">
                <a:ea typeface="+mn-lt"/>
                <a:cs typeface="+mn-lt"/>
              </a:rPr>
              <a:t>of</a:t>
            </a:r>
            <a:r>
              <a:rPr lang="ko-KR" dirty="0">
                <a:ea typeface="+mn-lt"/>
                <a:cs typeface="+mn-lt"/>
              </a:rPr>
              <a:t> </a:t>
            </a:r>
            <a:r>
              <a:rPr lang="en-US" altLang="ko-KR" dirty="0">
                <a:ea typeface="+mn-lt"/>
                <a:cs typeface="+mn-lt"/>
              </a:rPr>
              <a:t>user</a:t>
            </a:r>
            <a:r>
              <a:rPr lang="ko-KR" dirty="0">
                <a:ea typeface="+mn-lt"/>
                <a:cs typeface="+mn-lt"/>
              </a:rPr>
              <a:t> </a:t>
            </a:r>
            <a:r>
              <a:rPr lang="en-US" altLang="ko-KR" dirty="0">
                <a:ea typeface="+mn-lt"/>
                <a:cs typeface="+mn-lt"/>
              </a:rPr>
              <a:t>reviews</a:t>
            </a:r>
            <a:r>
              <a:rPr lang="en-US" dirty="0">
                <a:ea typeface="+mn-lt"/>
                <a:cs typeface="+mn-lt"/>
              </a:rPr>
              <a:t>.</a:t>
            </a:r>
            <a:endParaRPr lang="ko-KR" dirty="0">
              <a:ea typeface="+mn-lt"/>
              <a:cs typeface="+mn-lt"/>
            </a:endParaRPr>
          </a:p>
        </p:txBody>
      </p:sp>
      <p:sp>
        <p:nvSpPr>
          <p:cNvPr id="5" name="TextBox 4">
            <a:extLst>
              <a:ext uri="{FF2B5EF4-FFF2-40B4-BE49-F238E27FC236}">
                <a16:creationId xmlns:a16="http://schemas.microsoft.com/office/drawing/2014/main" id="{905BECEB-77C0-35DD-634C-9BE99BD3F5BC}"/>
              </a:ext>
            </a:extLst>
          </p:cNvPr>
          <p:cNvSpPr txBox="1"/>
          <p:nvPr/>
        </p:nvSpPr>
        <p:spPr>
          <a:xfrm>
            <a:off x="6746488" y="3401122"/>
            <a:ext cx="278779" cy="2704170"/>
          </a:xfrm>
          <a:prstGeom prst="rect">
            <a:avLst/>
          </a:prstGeom>
          <a:noFill/>
          <a:ln>
            <a:solidFill>
              <a:schemeClr val="bg1">
                <a:lumMod val="75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ko-KR" altLang="en-US"/>
          </a:p>
        </p:txBody>
      </p:sp>
      <p:sp>
        <p:nvSpPr>
          <p:cNvPr id="6" name="TextBox 5">
            <a:extLst>
              <a:ext uri="{FF2B5EF4-FFF2-40B4-BE49-F238E27FC236}">
                <a16:creationId xmlns:a16="http://schemas.microsoft.com/office/drawing/2014/main" id="{F7194E82-7C26-DFFA-6F5E-6CF90D99C845}"/>
              </a:ext>
            </a:extLst>
          </p:cNvPr>
          <p:cNvSpPr txBox="1"/>
          <p:nvPr/>
        </p:nvSpPr>
        <p:spPr>
          <a:xfrm>
            <a:off x="9209049" y="3401122"/>
            <a:ext cx="836340" cy="2704170"/>
          </a:xfrm>
          <a:prstGeom prst="rect">
            <a:avLst/>
          </a:prstGeom>
          <a:noFill/>
          <a:ln>
            <a:solidFill>
              <a:schemeClr val="bg1">
                <a:lumMod val="75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ko-KR" altLang="en-US"/>
          </a:p>
        </p:txBody>
      </p:sp>
      <p:sp>
        <p:nvSpPr>
          <p:cNvPr id="7" name="TextBox 4">
            <a:extLst>
              <a:ext uri="{FF2B5EF4-FFF2-40B4-BE49-F238E27FC236}">
                <a16:creationId xmlns:a16="http://schemas.microsoft.com/office/drawing/2014/main" id="{48EB9027-0CB9-BD51-054A-C24A824CC718}"/>
              </a:ext>
            </a:extLst>
          </p:cNvPr>
          <p:cNvSpPr txBox="1"/>
          <p:nvPr/>
        </p:nvSpPr>
        <p:spPr>
          <a:xfrm>
            <a:off x="1199100" y="4411858"/>
            <a:ext cx="49741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Performance evaluation operator</a:t>
            </a:r>
            <a:endParaRPr lang="en-US" altLang="ko-KR" b="1" dirty="0">
              <a:ea typeface="맑은 고딕"/>
            </a:endParaRPr>
          </a:p>
        </p:txBody>
      </p:sp>
      <p:sp>
        <p:nvSpPr>
          <p:cNvPr id="3" name="슬라이드 번호 개체 틀 2">
            <a:extLst>
              <a:ext uri="{FF2B5EF4-FFF2-40B4-BE49-F238E27FC236}">
                <a16:creationId xmlns:a16="http://schemas.microsoft.com/office/drawing/2014/main" id="{1851135F-970B-EBE3-0B4D-A678FAC607EC}"/>
              </a:ext>
            </a:extLst>
          </p:cNvPr>
          <p:cNvSpPr>
            <a:spLocks noGrp="1"/>
          </p:cNvSpPr>
          <p:nvPr>
            <p:ph type="sldNum" sz="quarter" idx="12"/>
          </p:nvPr>
        </p:nvSpPr>
        <p:spPr/>
        <p:txBody>
          <a:bodyPr/>
          <a:lstStyle/>
          <a:p>
            <a:fld id="{3A98EE3D-8CD1-4C3F-BD1C-C98C9596463C}" type="slidenum">
              <a:rPr lang="de-DE" noProof="0" smtClean="0"/>
              <a:t>19</a:t>
            </a:fld>
            <a:endParaRPr lang="ko-KR" altLang="en-US"/>
          </a:p>
        </p:txBody>
      </p:sp>
    </p:spTree>
    <p:extLst>
      <p:ext uri="{BB962C8B-B14F-4D97-AF65-F5344CB8AC3E}">
        <p14:creationId xmlns:p14="http://schemas.microsoft.com/office/powerpoint/2010/main" val="1153191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B9A746-C63F-0374-2B0F-6A4CC5CE66C8}"/>
              </a:ext>
            </a:extLst>
          </p:cNvPr>
          <p:cNvSpPr>
            <a:spLocks noGrp="1"/>
          </p:cNvSpPr>
          <p:nvPr>
            <p:ph type="title"/>
          </p:nvPr>
        </p:nvSpPr>
        <p:spPr/>
        <p:txBody>
          <a:bodyPr>
            <a:noAutofit/>
          </a:bodyPr>
          <a:lstStyle/>
          <a:p>
            <a:r>
              <a:rPr lang="en-US" sz="3200" dirty="0"/>
              <a:t>We are a winemaker and want to improve our business with a new wine recommender app</a:t>
            </a:r>
          </a:p>
        </p:txBody>
      </p:sp>
      <p:pic>
        <p:nvPicPr>
          <p:cNvPr id="4" name="Grafik 3">
            <a:extLst>
              <a:ext uri="{FF2B5EF4-FFF2-40B4-BE49-F238E27FC236}">
                <a16:creationId xmlns:a16="http://schemas.microsoft.com/office/drawing/2014/main" id="{F39D1AD1-A13E-B81B-E81A-8129B800C1D3}"/>
              </a:ext>
            </a:extLst>
          </p:cNvPr>
          <p:cNvPicPr>
            <a:picLocks noChangeAspect="1"/>
          </p:cNvPicPr>
          <p:nvPr/>
        </p:nvPicPr>
        <p:blipFill>
          <a:blip r:embed="rId3"/>
          <a:stretch>
            <a:fillRect/>
          </a:stretch>
        </p:blipFill>
        <p:spPr>
          <a:xfrm>
            <a:off x="8716834" y="2055419"/>
            <a:ext cx="3265151" cy="3933813"/>
          </a:xfrm>
          <a:prstGeom prst="rect">
            <a:avLst/>
          </a:prstGeom>
        </p:spPr>
      </p:pic>
      <p:sp>
        <p:nvSpPr>
          <p:cNvPr id="6" name="Inhaltsplatzhalter 5">
            <a:extLst>
              <a:ext uri="{FF2B5EF4-FFF2-40B4-BE49-F238E27FC236}">
                <a16:creationId xmlns:a16="http://schemas.microsoft.com/office/drawing/2014/main" id="{9138AA63-881F-CDBF-6651-7AEDD78A5E89}"/>
              </a:ext>
            </a:extLst>
          </p:cNvPr>
          <p:cNvSpPr>
            <a:spLocks noGrp="1"/>
          </p:cNvSpPr>
          <p:nvPr>
            <p:ph idx="1"/>
          </p:nvPr>
        </p:nvSpPr>
        <p:spPr/>
        <p:txBody>
          <a:bodyPr>
            <a:normAutofit/>
          </a:bodyPr>
          <a:lstStyle/>
          <a:p>
            <a:r>
              <a:rPr lang="en-US" sz="1800" dirty="0"/>
              <a:t>We are an expert at wine making but we and want to go digital.</a:t>
            </a:r>
            <a:br>
              <a:rPr lang="en-US" sz="1800" dirty="0"/>
            </a:br>
            <a:r>
              <a:rPr lang="en-US" sz="1800" dirty="0"/>
              <a:t>Therefore, we offer our customers a new app for wine recommendations.</a:t>
            </a:r>
          </a:p>
          <a:p>
            <a:r>
              <a:rPr lang="en-US" sz="1800" b="1" dirty="0"/>
              <a:t>There are three main features:</a:t>
            </a:r>
          </a:p>
          <a:p>
            <a:pPr marL="357188" indent="-176213">
              <a:buFont typeface="Arial" panose="020B0604020202020204" pitchFamily="34" charset="0"/>
              <a:buChar char="•"/>
              <a:tabLst>
                <a:tab pos="180975" algn="l"/>
              </a:tabLst>
            </a:pPr>
            <a:r>
              <a:rPr lang="en-US" sz="1800" dirty="0"/>
              <a:t>Generate wine ratings for new wines</a:t>
            </a:r>
          </a:p>
          <a:p>
            <a:pPr marL="357188" indent="-176213">
              <a:buFont typeface="Arial" panose="020B0604020202020204" pitchFamily="34" charset="0"/>
              <a:buChar char="•"/>
            </a:pPr>
            <a:r>
              <a:rPr lang="en-US" sz="1800" dirty="0"/>
              <a:t>Recommend similar wines for our users based on their taste</a:t>
            </a:r>
          </a:p>
          <a:p>
            <a:pPr marL="357188" indent="-176213">
              <a:buFont typeface="Arial" panose="020B0604020202020204" pitchFamily="34" charset="0"/>
              <a:buChar char="•"/>
            </a:pPr>
            <a:r>
              <a:rPr lang="en-US" sz="1800" dirty="0"/>
              <a:t>Get an overview which flavors are currently popular</a:t>
            </a:r>
          </a:p>
        </p:txBody>
      </p:sp>
      <p:sp>
        <p:nvSpPr>
          <p:cNvPr id="3" name="슬라이드 번호 개체 틀 2">
            <a:extLst>
              <a:ext uri="{FF2B5EF4-FFF2-40B4-BE49-F238E27FC236}">
                <a16:creationId xmlns:a16="http://schemas.microsoft.com/office/drawing/2014/main" id="{D92A7A11-2AA3-A3D9-1661-76D72F1CC1F5}"/>
              </a:ext>
            </a:extLst>
          </p:cNvPr>
          <p:cNvSpPr>
            <a:spLocks noGrp="1"/>
          </p:cNvSpPr>
          <p:nvPr>
            <p:ph type="sldNum" sz="quarter" idx="12"/>
          </p:nvPr>
        </p:nvSpPr>
        <p:spPr/>
        <p:txBody>
          <a:bodyPr/>
          <a:lstStyle/>
          <a:p>
            <a:fld id="{3A98EE3D-8CD1-4C3F-BD1C-C98C9596463C}" type="slidenum">
              <a:rPr lang="de-DE" noProof="0" smtClean="0"/>
              <a:t>2</a:t>
            </a:fld>
            <a:endParaRPr lang="ko-KR" altLang="en-US"/>
          </a:p>
        </p:txBody>
      </p:sp>
    </p:spTree>
    <p:extLst>
      <p:ext uri="{BB962C8B-B14F-4D97-AF65-F5344CB8AC3E}">
        <p14:creationId xmlns:p14="http://schemas.microsoft.com/office/powerpoint/2010/main" val="18284190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p:txBody>
          <a:bodyPr>
            <a:normAutofit/>
          </a:bodyPr>
          <a:lstStyle/>
          <a:p>
            <a:r>
              <a:rPr lang="de-DE" sz="3200" dirty="0"/>
              <a:t>Use Case 3: </a:t>
            </a:r>
            <a:r>
              <a:rPr lang="de-DE" sz="3200" dirty="0">
                <a:ea typeface="+mj-lt"/>
                <a:cs typeface="+mj-lt"/>
              </a:rPr>
              <a:t>Clustering</a:t>
            </a:r>
            <a:endParaRPr lang="de-DE" altLang="ko-KR" sz="3200" dirty="0">
              <a:ea typeface="+mj-lt"/>
              <a:cs typeface="+mj-lt"/>
            </a:endParaRPr>
          </a:p>
        </p:txBody>
      </p:sp>
      <p:sp>
        <p:nvSpPr>
          <p:cNvPr id="3" name="TextBox 2">
            <a:extLst>
              <a:ext uri="{FF2B5EF4-FFF2-40B4-BE49-F238E27FC236}">
                <a16:creationId xmlns:a16="http://schemas.microsoft.com/office/drawing/2014/main" id="{93D987AB-C52F-7239-A3AF-EBC7CF5C438B}"/>
              </a:ext>
            </a:extLst>
          </p:cNvPr>
          <p:cNvSpPr txBox="1"/>
          <p:nvPr/>
        </p:nvSpPr>
        <p:spPr>
          <a:xfrm>
            <a:off x="1243541" y="2161645"/>
            <a:ext cx="9948333"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ko-KR" b="1" dirty="0">
                <a:ea typeface="+mn-lt"/>
                <a:cs typeface="+mn-lt"/>
              </a:rPr>
              <a:t>How</a:t>
            </a:r>
            <a:r>
              <a:rPr lang="ko-KR" altLang="en-US" b="1" dirty="0">
                <a:ea typeface="+mn-lt"/>
                <a:cs typeface="+mn-lt"/>
              </a:rPr>
              <a:t> </a:t>
            </a:r>
            <a:r>
              <a:rPr lang="en-US" altLang="ko-KR" b="1" dirty="0">
                <a:ea typeface="+mn-lt"/>
                <a:cs typeface="+mn-lt"/>
              </a:rPr>
              <a:t>to</a:t>
            </a:r>
            <a:r>
              <a:rPr lang="ko-KR" altLang="en-US" b="1" dirty="0">
                <a:ea typeface="+mn-lt"/>
                <a:cs typeface="+mn-lt"/>
              </a:rPr>
              <a:t> </a:t>
            </a:r>
            <a:r>
              <a:rPr lang="en-US" altLang="ko-KR" b="1" dirty="0">
                <a:ea typeface="+mn-lt"/>
                <a:cs typeface="+mn-lt"/>
              </a:rPr>
              <a:t>implement:</a:t>
            </a:r>
            <a:endParaRPr lang="ko-KR" dirty="0"/>
          </a:p>
          <a:p>
            <a:pPr marL="180975" indent="-161925">
              <a:buAutoNum type="arabicPeriod"/>
            </a:pPr>
            <a:r>
              <a:rPr lang="en-US">
                <a:ea typeface="+mn-lt"/>
              </a:rPr>
              <a:t> </a:t>
            </a:r>
            <a:r>
              <a:rPr lang="en-US" dirty="0">
                <a:ea typeface="+mn-lt"/>
              </a:rPr>
              <a:t>Case-specific data preparation</a:t>
            </a:r>
            <a:endParaRPr lang="en-US">
              <a:ea typeface="+mn-lt"/>
            </a:endParaRPr>
          </a:p>
          <a:p>
            <a:pPr marL="180975" indent="-161925">
              <a:buAutoNum type="arabicPeriod"/>
            </a:pPr>
            <a:r>
              <a:rPr lang="en-US">
                <a:ea typeface="+mn-lt"/>
                <a:cs typeface="+mn-lt"/>
              </a:rPr>
              <a:t> </a:t>
            </a:r>
            <a:r>
              <a:rPr lang="en-US" dirty="0">
                <a:ea typeface="+mn-lt"/>
                <a:cs typeface="+mn-lt"/>
              </a:rPr>
              <a:t>Iterate through all parameter combinations to find the optimal number of clusters</a:t>
            </a:r>
          </a:p>
          <a:p>
            <a:pPr marL="356870" lvl="1" indent="-175895">
              <a:buFont typeface="Arial" panose="020B0604020202020204" pitchFamily="34" charset="0"/>
              <a:buChar char="•"/>
            </a:pPr>
            <a:r>
              <a:rPr lang="en-US" dirty="0">
                <a:ea typeface="+mn-lt"/>
                <a:cs typeface="+mn-lt"/>
              </a:rPr>
              <a:t>Elbow method (we decided for k=2)</a:t>
            </a:r>
            <a:endParaRPr lang="en-US">
              <a:ea typeface="+mn-lt"/>
              <a:cs typeface="+mn-lt"/>
            </a:endParaRPr>
          </a:p>
          <a:p>
            <a:pPr marL="180975" indent="-161925">
              <a:buAutoNum type="arabicPeriod"/>
            </a:pPr>
            <a:r>
              <a:rPr lang="en-US">
                <a:ea typeface="+mn-lt"/>
              </a:rPr>
              <a:t> </a:t>
            </a:r>
            <a:r>
              <a:rPr lang="en-US" dirty="0">
                <a:ea typeface="+mn-lt"/>
              </a:rPr>
              <a:t>Apply k-mean clustering</a:t>
            </a:r>
          </a:p>
          <a:p>
            <a:pPr marL="180975" indent="-161925">
              <a:buAutoNum type="arabicPeriod"/>
            </a:pPr>
            <a:r>
              <a:rPr lang="en-US" altLang="ko-KR">
                <a:ea typeface="+mn-lt"/>
              </a:rPr>
              <a:t> </a:t>
            </a:r>
            <a:r>
              <a:rPr lang="en-US" altLang="ko-KR" dirty="0">
                <a:ea typeface="+mn-lt"/>
              </a:rPr>
              <a:t>Group data (average aggregation) on cluster and grape color</a:t>
            </a:r>
            <a:endParaRPr lang="ko-KR" dirty="0">
              <a:ea typeface="+mn-lt"/>
            </a:endParaRPr>
          </a:p>
        </p:txBody>
      </p:sp>
      <p:sp>
        <p:nvSpPr>
          <p:cNvPr id="4" name="TextBox 3">
            <a:extLst>
              <a:ext uri="{FF2B5EF4-FFF2-40B4-BE49-F238E27FC236}">
                <a16:creationId xmlns:a16="http://schemas.microsoft.com/office/drawing/2014/main" id="{03D50AEC-D193-5C7B-0AE5-F6EB9CC62E40}"/>
              </a:ext>
            </a:extLst>
          </p:cNvPr>
          <p:cNvSpPr txBox="1"/>
          <p:nvPr/>
        </p:nvSpPr>
        <p:spPr>
          <a:xfrm>
            <a:off x="1203956" y="4026060"/>
            <a:ext cx="99483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Clusters:</a:t>
            </a:r>
          </a:p>
        </p:txBody>
      </p:sp>
      <p:pic>
        <p:nvPicPr>
          <p:cNvPr id="7" name="그림 7">
            <a:extLst>
              <a:ext uri="{FF2B5EF4-FFF2-40B4-BE49-F238E27FC236}">
                <a16:creationId xmlns:a16="http://schemas.microsoft.com/office/drawing/2014/main" id="{D9875530-6538-70AF-9056-23D33121DDDD}"/>
              </a:ext>
            </a:extLst>
          </p:cNvPr>
          <p:cNvPicPr>
            <a:picLocks noChangeAspect="1"/>
          </p:cNvPicPr>
          <p:nvPr/>
        </p:nvPicPr>
        <p:blipFill rotWithShape="1">
          <a:blip r:embed="rId2"/>
          <a:srcRect l="7522" r="1090"/>
          <a:stretch/>
        </p:blipFill>
        <p:spPr>
          <a:xfrm>
            <a:off x="1294961" y="4389461"/>
            <a:ext cx="6531144" cy="902407"/>
          </a:xfrm>
          <a:prstGeom prst="rect">
            <a:avLst/>
          </a:prstGeom>
        </p:spPr>
      </p:pic>
      <p:sp>
        <p:nvSpPr>
          <p:cNvPr id="8" name="Rechteck 7">
            <a:extLst>
              <a:ext uri="{FF2B5EF4-FFF2-40B4-BE49-F238E27FC236}">
                <a16:creationId xmlns:a16="http://schemas.microsoft.com/office/drawing/2014/main" id="{B0BABC6F-3C18-D573-F8BB-68F56D44026B}"/>
              </a:ext>
            </a:extLst>
          </p:cNvPr>
          <p:cNvSpPr/>
          <p:nvPr/>
        </p:nvSpPr>
        <p:spPr>
          <a:xfrm>
            <a:off x="7226300" y="6213980"/>
            <a:ext cx="3508896" cy="1460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uppieren 8">
            <a:extLst>
              <a:ext uri="{FF2B5EF4-FFF2-40B4-BE49-F238E27FC236}">
                <a16:creationId xmlns:a16="http://schemas.microsoft.com/office/drawing/2014/main" id="{56976F5E-E760-D010-E3E5-1E2FB76D1EE0}"/>
              </a:ext>
            </a:extLst>
          </p:cNvPr>
          <p:cNvGrpSpPr/>
          <p:nvPr/>
        </p:nvGrpSpPr>
        <p:grpSpPr>
          <a:xfrm>
            <a:off x="7917108" y="4029353"/>
            <a:ext cx="3752740" cy="2184627"/>
            <a:chOff x="7048103" y="4202405"/>
            <a:chExt cx="3752740" cy="2184627"/>
          </a:xfrm>
        </p:grpSpPr>
        <p:pic>
          <p:nvPicPr>
            <p:cNvPr id="6" name="그림 6">
              <a:extLst>
                <a:ext uri="{FF2B5EF4-FFF2-40B4-BE49-F238E27FC236}">
                  <a16:creationId xmlns:a16="http://schemas.microsoft.com/office/drawing/2014/main" id="{4B6574B0-D637-9E51-CA9B-C3E9D1E19F31}"/>
                </a:ext>
              </a:extLst>
            </p:cNvPr>
            <p:cNvPicPr>
              <a:picLocks noChangeAspect="1"/>
            </p:cNvPicPr>
            <p:nvPr/>
          </p:nvPicPr>
          <p:blipFill>
            <a:blip r:embed="rId3"/>
            <a:srcRect/>
            <a:stretch/>
          </p:blipFill>
          <p:spPr>
            <a:xfrm>
              <a:off x="7048103" y="4202405"/>
              <a:ext cx="3687093" cy="2075165"/>
            </a:xfrm>
            <a:prstGeom prst="rect">
              <a:avLst/>
            </a:prstGeom>
          </p:spPr>
        </p:pic>
        <p:sp>
          <p:nvSpPr>
            <p:cNvPr id="5" name="Textfeld 4">
              <a:extLst>
                <a:ext uri="{FF2B5EF4-FFF2-40B4-BE49-F238E27FC236}">
                  <a16:creationId xmlns:a16="http://schemas.microsoft.com/office/drawing/2014/main" id="{AD8AF144-A76F-C5AD-5E73-AC92A11492E8}"/>
                </a:ext>
              </a:extLst>
            </p:cNvPr>
            <p:cNvSpPr txBox="1"/>
            <p:nvPr/>
          </p:nvSpPr>
          <p:spPr>
            <a:xfrm>
              <a:off x="7226299" y="6186977"/>
              <a:ext cx="3574544" cy="200055"/>
            </a:xfrm>
            <a:prstGeom prst="rect">
              <a:avLst/>
            </a:prstGeom>
            <a:noFill/>
          </p:spPr>
          <p:txBody>
            <a:bodyPr wrap="square" rtlCol="0">
              <a:spAutoFit/>
            </a:bodyPr>
            <a:lstStyle/>
            <a:p>
              <a:r>
                <a:rPr lang="en-US" sz="700" dirty="0"/>
                <a:t>1                            2                            3                           4                            5                          6 </a:t>
              </a:r>
            </a:p>
          </p:txBody>
        </p:sp>
      </p:grpSp>
      <p:sp>
        <p:nvSpPr>
          <p:cNvPr id="10" name="슬라이드 번호 개체 틀 9">
            <a:extLst>
              <a:ext uri="{FF2B5EF4-FFF2-40B4-BE49-F238E27FC236}">
                <a16:creationId xmlns:a16="http://schemas.microsoft.com/office/drawing/2014/main" id="{2323330D-1A40-27CB-A77E-32B99F442F40}"/>
              </a:ext>
            </a:extLst>
          </p:cNvPr>
          <p:cNvSpPr>
            <a:spLocks noGrp="1"/>
          </p:cNvSpPr>
          <p:nvPr>
            <p:ph type="sldNum" sz="quarter" idx="12"/>
          </p:nvPr>
        </p:nvSpPr>
        <p:spPr/>
        <p:txBody>
          <a:bodyPr/>
          <a:lstStyle/>
          <a:p>
            <a:fld id="{3A98EE3D-8CD1-4C3F-BD1C-C98C9596463C}" type="slidenum">
              <a:rPr lang="de-DE" noProof="0" smtClean="0"/>
              <a:t>20</a:t>
            </a:fld>
            <a:endParaRPr lang="ko-KR" altLang="en-US"/>
          </a:p>
        </p:txBody>
      </p:sp>
    </p:spTree>
    <p:extLst>
      <p:ext uri="{BB962C8B-B14F-4D97-AF65-F5344CB8AC3E}">
        <p14:creationId xmlns:p14="http://schemas.microsoft.com/office/powerpoint/2010/main" val="2440736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p:txBody>
          <a:bodyPr>
            <a:normAutofit/>
          </a:bodyPr>
          <a:lstStyle/>
          <a:p>
            <a:r>
              <a:rPr lang="de-DE" sz="3200" dirty="0"/>
              <a:t>Use Case 3: Clustering</a:t>
            </a:r>
            <a:endParaRPr lang="de-DE" altLang="ko-KR" sz="3200" dirty="0">
              <a:ea typeface="+mj-lt"/>
              <a:cs typeface="+mj-lt"/>
            </a:endParaRPr>
          </a:p>
        </p:txBody>
      </p:sp>
      <p:sp>
        <p:nvSpPr>
          <p:cNvPr id="8" name="TextBox 7">
            <a:extLst>
              <a:ext uri="{FF2B5EF4-FFF2-40B4-BE49-F238E27FC236}">
                <a16:creationId xmlns:a16="http://schemas.microsoft.com/office/drawing/2014/main" id="{74E6C914-24B9-D74C-C78F-79344DF8EF56}"/>
              </a:ext>
            </a:extLst>
          </p:cNvPr>
          <p:cNvSpPr txBox="1"/>
          <p:nvPr/>
        </p:nvSpPr>
        <p:spPr>
          <a:xfrm>
            <a:off x="1099903" y="2194530"/>
            <a:ext cx="3879272"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95263" indent="-195263">
              <a:buClr>
                <a:schemeClr val="accent1"/>
              </a:buClr>
              <a:buFont typeface="Arial" panose="020B0604020202020204" pitchFamily="34" charset="0"/>
              <a:buChar char="•"/>
            </a:pPr>
            <a:r>
              <a:rPr lang="ko-KR" dirty="0">
                <a:ea typeface="+mn-lt"/>
                <a:cs typeface="+mn-lt"/>
              </a:rPr>
              <a:t>The </a:t>
            </a:r>
            <a:r>
              <a:rPr lang="de-DE" altLang="ko-KR" dirty="0" err="1">
                <a:ea typeface="+mn-lt"/>
                <a:cs typeface="+mn-lt"/>
              </a:rPr>
              <a:t>tastes</a:t>
            </a:r>
            <a:r>
              <a:rPr lang="ko-KR" dirty="0">
                <a:ea typeface="+mn-lt"/>
                <a:cs typeface="+mn-lt"/>
              </a:rPr>
              <a:t> </a:t>
            </a:r>
            <a:r>
              <a:rPr lang="de-DE" altLang="ko-KR" dirty="0" err="1">
                <a:ea typeface="+mn-lt"/>
                <a:cs typeface="+mn-lt"/>
              </a:rPr>
              <a:t>of</a:t>
            </a:r>
            <a:r>
              <a:rPr lang="de-DE" altLang="ko-KR" dirty="0">
                <a:ea typeface="+mn-lt"/>
                <a:cs typeface="+mn-lt"/>
              </a:rPr>
              <a:t> </a:t>
            </a:r>
            <a:r>
              <a:rPr lang="de-DE" altLang="ko-KR" dirty="0" err="1">
                <a:ea typeface="+mn-lt"/>
                <a:cs typeface="+mn-lt"/>
              </a:rPr>
              <a:t>the</a:t>
            </a:r>
            <a:r>
              <a:rPr lang="de-DE" altLang="ko-KR" dirty="0">
                <a:ea typeface="+mn-lt"/>
                <a:cs typeface="+mn-lt"/>
              </a:rPr>
              <a:t> </a:t>
            </a:r>
            <a:r>
              <a:rPr lang="de-DE" altLang="ko-KR" dirty="0" err="1">
                <a:ea typeface="+mn-lt"/>
                <a:cs typeface="+mn-lt"/>
              </a:rPr>
              <a:t>wines</a:t>
            </a:r>
            <a:r>
              <a:rPr lang="de-DE" altLang="ko-KR" dirty="0">
                <a:ea typeface="+mn-lt"/>
                <a:cs typeface="+mn-lt"/>
              </a:rPr>
              <a:t> </a:t>
            </a:r>
            <a:r>
              <a:rPr lang="de-DE" altLang="ko-KR" dirty="0" err="1">
                <a:ea typeface="+mn-lt"/>
                <a:cs typeface="+mn-lt"/>
              </a:rPr>
              <a:t>partly</a:t>
            </a:r>
            <a:r>
              <a:rPr lang="de-DE" altLang="ko-KR" dirty="0">
                <a:ea typeface="+mn-lt"/>
                <a:cs typeface="+mn-lt"/>
              </a:rPr>
              <a:t> match </a:t>
            </a:r>
            <a:r>
              <a:rPr lang="de-DE" altLang="ko-KR" dirty="0" err="1">
                <a:ea typeface="+mn-lt"/>
                <a:cs typeface="+mn-lt"/>
              </a:rPr>
              <a:t>the</a:t>
            </a:r>
            <a:r>
              <a:rPr lang="de-DE" altLang="ko-KR" dirty="0">
                <a:ea typeface="+mn-lt"/>
                <a:cs typeface="+mn-lt"/>
              </a:rPr>
              <a:t> </a:t>
            </a:r>
            <a:r>
              <a:rPr lang="de-DE" altLang="ko-KR" dirty="0" err="1">
                <a:ea typeface="+mn-lt"/>
                <a:cs typeface="+mn-lt"/>
              </a:rPr>
              <a:t>characteristic</a:t>
            </a:r>
            <a:r>
              <a:rPr lang="de-DE" altLang="ko-KR" dirty="0">
                <a:ea typeface="+mn-lt"/>
                <a:cs typeface="+mn-lt"/>
              </a:rPr>
              <a:t> </a:t>
            </a:r>
            <a:r>
              <a:rPr lang="de-DE" altLang="ko-KR" dirty="0" err="1">
                <a:ea typeface="+mn-lt"/>
                <a:cs typeface="+mn-lt"/>
              </a:rPr>
              <a:t>grape</a:t>
            </a:r>
            <a:r>
              <a:rPr lang="de-DE" altLang="ko-KR" dirty="0">
                <a:ea typeface="+mn-lt"/>
                <a:cs typeface="+mn-lt"/>
              </a:rPr>
              <a:t> </a:t>
            </a:r>
            <a:r>
              <a:rPr lang="de-DE" altLang="ko-KR" dirty="0" err="1">
                <a:ea typeface="+mn-lt"/>
                <a:cs typeface="+mn-lt"/>
              </a:rPr>
              <a:t>tastes</a:t>
            </a:r>
            <a:r>
              <a:rPr lang="de-DE" altLang="ko-KR" dirty="0">
                <a:ea typeface="+mn-lt"/>
                <a:cs typeface="+mn-lt"/>
              </a:rPr>
              <a:t> </a:t>
            </a:r>
            <a:r>
              <a:rPr lang="de-DE" altLang="ko-KR" dirty="0" err="1">
                <a:ea typeface="+mn-lt"/>
                <a:cs typeface="+mn-lt"/>
              </a:rPr>
              <a:t>from</a:t>
            </a:r>
            <a:r>
              <a:rPr lang="de-DE" altLang="ko-KR" dirty="0">
                <a:ea typeface="+mn-lt"/>
                <a:cs typeface="+mn-lt"/>
              </a:rPr>
              <a:t> </a:t>
            </a:r>
            <a:r>
              <a:rPr lang="de-DE" altLang="ko-KR" dirty="0" err="1">
                <a:ea typeface="+mn-lt"/>
                <a:cs typeface="+mn-lt"/>
              </a:rPr>
              <a:t>literature</a:t>
            </a:r>
            <a:r>
              <a:rPr lang="en-US" altLang="ko-KR" dirty="0">
                <a:ea typeface="+mn-lt"/>
                <a:cs typeface="+mn-lt"/>
              </a:rPr>
              <a:t>:</a:t>
            </a:r>
          </a:p>
          <a:p>
            <a:pPr marL="357188" indent="-195263">
              <a:buFont typeface="Arial" panose="020B0604020202020204" pitchFamily="34" charset="0"/>
              <a:buChar char="•"/>
            </a:pPr>
            <a:r>
              <a:rPr lang="en-US" dirty="0">
                <a:ea typeface="+mn-lt"/>
                <a:cs typeface="+mn-lt"/>
              </a:rPr>
              <a:t>Red wines tend to have flavors: </a:t>
            </a:r>
            <a:r>
              <a:rPr lang="en-US" dirty="0">
                <a:ea typeface="맑은 고딕"/>
              </a:rPr>
              <a:t>Tannins, Oak</a:t>
            </a:r>
          </a:p>
          <a:p>
            <a:pPr marL="357188" indent="-195263">
              <a:buFont typeface="Arial" panose="020B0604020202020204" pitchFamily="34" charset="0"/>
              <a:buChar char="•"/>
            </a:pPr>
            <a:r>
              <a:rPr lang="en-US" dirty="0">
                <a:ea typeface="맑은 고딕"/>
              </a:rPr>
              <a:t>White wines tend to have flavors: Crisp, Acidity</a:t>
            </a:r>
          </a:p>
          <a:p>
            <a:pPr marL="161925"/>
            <a:endParaRPr lang="en-US" dirty="0">
              <a:ea typeface="맑은 고딕"/>
            </a:endParaRPr>
          </a:p>
          <a:p>
            <a:pPr marL="285750" indent="-285750">
              <a:buClr>
                <a:schemeClr val="accent1"/>
              </a:buClr>
              <a:buFont typeface="Arial" panose="020B0604020202020204" pitchFamily="34" charset="0"/>
              <a:buChar char="•"/>
            </a:pPr>
            <a:r>
              <a:rPr lang="en-US" dirty="0">
                <a:ea typeface="맑은 고딕"/>
              </a:rPr>
              <a:t>The clustering was not able to distinct red and white wines</a:t>
            </a:r>
          </a:p>
          <a:p>
            <a:pPr marL="357188" lvl="1" indent="-204788">
              <a:buFont typeface="Arial" panose="020B0604020202020204" pitchFamily="34" charset="0"/>
              <a:buChar char="•"/>
            </a:pPr>
            <a:r>
              <a:rPr lang="en-US" dirty="0">
                <a:ea typeface="맑은 고딕"/>
              </a:rPr>
              <a:t>Clustering is mainly based on aromas</a:t>
            </a:r>
          </a:p>
        </p:txBody>
      </p:sp>
      <p:grpSp>
        <p:nvGrpSpPr>
          <p:cNvPr id="3" name="Gruppieren 2">
            <a:extLst>
              <a:ext uri="{FF2B5EF4-FFF2-40B4-BE49-F238E27FC236}">
                <a16:creationId xmlns:a16="http://schemas.microsoft.com/office/drawing/2014/main" id="{3A9E0A5C-E136-16CC-7F1E-A7839F9B392A}"/>
              </a:ext>
            </a:extLst>
          </p:cNvPr>
          <p:cNvGrpSpPr/>
          <p:nvPr/>
        </p:nvGrpSpPr>
        <p:grpSpPr>
          <a:xfrm>
            <a:off x="4979175" y="2194530"/>
            <a:ext cx="6746269" cy="3794776"/>
            <a:chOff x="4979175" y="2194530"/>
            <a:chExt cx="6746269" cy="3794776"/>
          </a:xfrm>
        </p:grpSpPr>
        <p:pic>
          <p:nvPicPr>
            <p:cNvPr id="9" name="Grafik 8">
              <a:extLst>
                <a:ext uri="{FF2B5EF4-FFF2-40B4-BE49-F238E27FC236}">
                  <a16:creationId xmlns:a16="http://schemas.microsoft.com/office/drawing/2014/main" id="{DDE76DE3-646B-543F-1211-86A55101188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79175" y="2194530"/>
              <a:ext cx="6746269" cy="3794776"/>
            </a:xfrm>
            <a:prstGeom prst="rect">
              <a:avLst/>
            </a:prstGeom>
          </p:spPr>
        </p:pic>
        <p:sp>
          <p:nvSpPr>
            <p:cNvPr id="7" name="TextBox 6">
              <a:extLst>
                <a:ext uri="{FF2B5EF4-FFF2-40B4-BE49-F238E27FC236}">
                  <a16:creationId xmlns:a16="http://schemas.microsoft.com/office/drawing/2014/main" id="{28F08412-4D2C-6F4F-94F8-5A4CC5D6F518}"/>
                </a:ext>
              </a:extLst>
            </p:cNvPr>
            <p:cNvSpPr txBox="1"/>
            <p:nvPr/>
          </p:nvSpPr>
          <p:spPr>
            <a:xfrm rot="5400000">
              <a:off x="5248710" y="2860893"/>
              <a:ext cx="3218071" cy="2642259"/>
            </a:xfrm>
            <a:prstGeom prst="rect">
              <a:avLst/>
            </a:prstGeom>
            <a:noFill/>
            <a:ln>
              <a:solidFill>
                <a:schemeClr val="bg1">
                  <a:lumMod val="75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ko-KR" altLang="en-US"/>
            </a:p>
          </p:txBody>
        </p:sp>
        <p:sp>
          <p:nvSpPr>
            <p:cNvPr id="10" name="TextBox 6">
              <a:extLst>
                <a:ext uri="{FF2B5EF4-FFF2-40B4-BE49-F238E27FC236}">
                  <a16:creationId xmlns:a16="http://schemas.microsoft.com/office/drawing/2014/main" id="{0E9B3B18-E2D1-FDF1-12AB-232B5C02CD54}"/>
                </a:ext>
              </a:extLst>
            </p:cNvPr>
            <p:cNvSpPr txBox="1"/>
            <p:nvPr/>
          </p:nvSpPr>
          <p:spPr>
            <a:xfrm rot="5400000">
              <a:off x="8468566" y="2860893"/>
              <a:ext cx="3218071" cy="2642259"/>
            </a:xfrm>
            <a:prstGeom prst="rect">
              <a:avLst/>
            </a:prstGeom>
            <a:noFill/>
            <a:ln>
              <a:solidFill>
                <a:schemeClr val="bg1">
                  <a:lumMod val="75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ko-KR" altLang="en-US"/>
            </a:p>
          </p:txBody>
        </p:sp>
        <p:cxnSp>
          <p:nvCxnSpPr>
            <p:cNvPr id="12" name="Gerader Verbinder 11">
              <a:extLst>
                <a:ext uri="{FF2B5EF4-FFF2-40B4-BE49-F238E27FC236}">
                  <a16:creationId xmlns:a16="http://schemas.microsoft.com/office/drawing/2014/main" id="{4A689F97-19B1-C328-A17F-4FB2F985B841}"/>
                </a:ext>
              </a:extLst>
            </p:cNvPr>
            <p:cNvCxnSpPr/>
            <p:nvPr/>
          </p:nvCxnSpPr>
          <p:spPr>
            <a:xfrm>
              <a:off x="6050604" y="5940357"/>
              <a:ext cx="492868"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14" name="Gerader Verbinder 13">
              <a:extLst>
                <a:ext uri="{FF2B5EF4-FFF2-40B4-BE49-F238E27FC236}">
                  <a16:creationId xmlns:a16="http://schemas.microsoft.com/office/drawing/2014/main" id="{D5DA5391-098F-F132-EC99-067905FF38E9}"/>
                </a:ext>
              </a:extLst>
            </p:cNvPr>
            <p:cNvCxnSpPr>
              <a:cxnSpLocks/>
            </p:cNvCxnSpPr>
            <p:nvPr/>
          </p:nvCxnSpPr>
          <p:spPr>
            <a:xfrm>
              <a:off x="9312613" y="5940357"/>
              <a:ext cx="402076"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B11CC784-6F22-1FB6-5EA2-239339D68B9B}"/>
                </a:ext>
              </a:extLst>
            </p:cNvPr>
            <p:cNvCxnSpPr>
              <a:cxnSpLocks/>
            </p:cNvCxnSpPr>
            <p:nvPr/>
          </p:nvCxnSpPr>
          <p:spPr>
            <a:xfrm>
              <a:off x="10269166" y="5950084"/>
              <a:ext cx="402076"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5AC51390-7895-ABAD-E0D3-449757A0B31D}"/>
                </a:ext>
              </a:extLst>
            </p:cNvPr>
            <p:cNvCxnSpPr/>
            <p:nvPr/>
          </p:nvCxnSpPr>
          <p:spPr>
            <a:xfrm>
              <a:off x="8407939" y="5950084"/>
              <a:ext cx="492868" cy="0"/>
            </a:xfrm>
            <a:prstGeom prst="line">
              <a:avLst/>
            </a:prstGeom>
          </p:spPr>
          <p:style>
            <a:lnRef idx="1">
              <a:schemeClr val="accent4"/>
            </a:lnRef>
            <a:fillRef idx="0">
              <a:schemeClr val="accent4"/>
            </a:fillRef>
            <a:effectRef idx="0">
              <a:schemeClr val="accent4"/>
            </a:effectRef>
            <a:fontRef idx="minor">
              <a:schemeClr val="tx1"/>
            </a:fontRef>
          </p:style>
        </p:cxnSp>
      </p:grpSp>
      <p:sp>
        <p:nvSpPr>
          <p:cNvPr id="5" name="Textfeld 4">
            <a:extLst>
              <a:ext uri="{FF2B5EF4-FFF2-40B4-BE49-F238E27FC236}">
                <a16:creationId xmlns:a16="http://schemas.microsoft.com/office/drawing/2014/main" id="{4B63698C-8770-D0CF-8685-B3623DD7BBFC}"/>
              </a:ext>
            </a:extLst>
          </p:cNvPr>
          <p:cNvSpPr txBox="1"/>
          <p:nvPr/>
        </p:nvSpPr>
        <p:spPr>
          <a:xfrm>
            <a:off x="5513059" y="2572987"/>
            <a:ext cx="1226841" cy="369332"/>
          </a:xfrm>
          <a:prstGeom prst="rect">
            <a:avLst/>
          </a:prstGeom>
          <a:noFill/>
        </p:spPr>
        <p:txBody>
          <a:bodyPr wrap="square" rtlCol="0">
            <a:spAutoFit/>
          </a:bodyPr>
          <a:lstStyle/>
          <a:p>
            <a:r>
              <a:rPr lang="en-US" dirty="0"/>
              <a:t>red grapes</a:t>
            </a:r>
          </a:p>
        </p:txBody>
      </p:sp>
      <p:sp>
        <p:nvSpPr>
          <p:cNvPr id="6" name="Textfeld 5">
            <a:extLst>
              <a:ext uri="{FF2B5EF4-FFF2-40B4-BE49-F238E27FC236}">
                <a16:creationId xmlns:a16="http://schemas.microsoft.com/office/drawing/2014/main" id="{BEC5E6B2-FF0E-D698-3324-40CFCB73B7F1}"/>
              </a:ext>
            </a:extLst>
          </p:cNvPr>
          <p:cNvSpPr txBox="1"/>
          <p:nvPr/>
        </p:nvSpPr>
        <p:spPr>
          <a:xfrm>
            <a:off x="8782412" y="2572987"/>
            <a:ext cx="1512694" cy="369332"/>
          </a:xfrm>
          <a:prstGeom prst="rect">
            <a:avLst/>
          </a:prstGeom>
          <a:noFill/>
        </p:spPr>
        <p:txBody>
          <a:bodyPr wrap="square" rtlCol="0">
            <a:spAutoFit/>
          </a:bodyPr>
          <a:lstStyle/>
          <a:p>
            <a:r>
              <a:rPr lang="en-US" dirty="0"/>
              <a:t>white grapes</a:t>
            </a:r>
          </a:p>
        </p:txBody>
      </p:sp>
      <p:sp>
        <p:nvSpPr>
          <p:cNvPr id="4" name="슬라이드 번호 개체 틀 3">
            <a:extLst>
              <a:ext uri="{FF2B5EF4-FFF2-40B4-BE49-F238E27FC236}">
                <a16:creationId xmlns:a16="http://schemas.microsoft.com/office/drawing/2014/main" id="{931A1C07-5936-3FA0-011C-9C4A1650AEEC}"/>
              </a:ext>
            </a:extLst>
          </p:cNvPr>
          <p:cNvSpPr>
            <a:spLocks noGrp="1"/>
          </p:cNvSpPr>
          <p:nvPr>
            <p:ph type="sldNum" sz="quarter" idx="12"/>
          </p:nvPr>
        </p:nvSpPr>
        <p:spPr/>
        <p:txBody>
          <a:bodyPr/>
          <a:lstStyle/>
          <a:p>
            <a:fld id="{3A98EE3D-8CD1-4C3F-BD1C-C98C9596463C}" type="slidenum">
              <a:rPr lang="de-DE" noProof="0" smtClean="0"/>
              <a:t>21</a:t>
            </a:fld>
            <a:endParaRPr lang="ko-KR" altLang="en-US"/>
          </a:p>
        </p:txBody>
      </p:sp>
    </p:spTree>
    <p:extLst>
      <p:ext uri="{BB962C8B-B14F-4D97-AF65-F5344CB8AC3E}">
        <p14:creationId xmlns:p14="http://schemas.microsoft.com/office/powerpoint/2010/main" val="474573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1">
            <a:extLst>
              <a:ext uri="{FF2B5EF4-FFF2-40B4-BE49-F238E27FC236}">
                <a16:creationId xmlns:a16="http://schemas.microsoft.com/office/drawing/2014/main" id="{3F95FC4B-C0E0-5E1D-94D6-945771C3E5C7}"/>
              </a:ext>
            </a:extLst>
          </p:cNvPr>
          <p:cNvSpPr txBox="1">
            <a:spLocks/>
          </p:cNvSpPr>
          <p:nvPr/>
        </p:nvSpPr>
        <p:spPr>
          <a:xfrm>
            <a:off x="3108114" y="3101770"/>
            <a:ext cx="5983818" cy="6464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de-DE" sz="3200" err="1">
                <a:ea typeface="+mj-lt"/>
                <a:cs typeface="+mj-lt"/>
              </a:rPr>
              <a:t>Thank</a:t>
            </a:r>
            <a:r>
              <a:rPr lang="de-DE" sz="3200">
                <a:ea typeface="+mj-lt"/>
                <a:cs typeface="+mj-lt"/>
              </a:rPr>
              <a:t> </a:t>
            </a:r>
            <a:r>
              <a:rPr lang="de-DE" sz="3200" err="1">
                <a:ea typeface="+mj-lt"/>
                <a:cs typeface="+mj-lt"/>
              </a:rPr>
              <a:t>you</a:t>
            </a:r>
            <a:r>
              <a:rPr lang="de-DE" sz="3200">
                <a:ea typeface="+mj-lt"/>
                <a:cs typeface="+mj-lt"/>
              </a:rPr>
              <a:t> </a:t>
            </a:r>
            <a:r>
              <a:rPr lang="de-DE" sz="3200" err="1">
                <a:ea typeface="+mj-lt"/>
                <a:cs typeface="+mj-lt"/>
              </a:rPr>
              <a:t>for</a:t>
            </a:r>
            <a:r>
              <a:rPr lang="de-DE" sz="3200">
                <a:ea typeface="+mj-lt"/>
                <a:cs typeface="+mj-lt"/>
              </a:rPr>
              <a:t> </a:t>
            </a:r>
            <a:r>
              <a:rPr lang="de-DE" sz="3200" err="1">
                <a:ea typeface="+mj-lt"/>
                <a:cs typeface="+mj-lt"/>
              </a:rPr>
              <a:t>your</a:t>
            </a:r>
            <a:r>
              <a:rPr lang="de-DE" sz="3200">
                <a:ea typeface="+mj-lt"/>
                <a:cs typeface="+mj-lt"/>
              </a:rPr>
              <a:t> </a:t>
            </a:r>
            <a:r>
              <a:rPr lang="de-DE" sz="3200" err="1">
                <a:ea typeface="+mj-lt"/>
                <a:cs typeface="+mj-lt"/>
              </a:rPr>
              <a:t>attention</a:t>
            </a:r>
            <a:r>
              <a:rPr lang="de-DE" sz="3200">
                <a:ea typeface="+mj-lt"/>
                <a:cs typeface="+mj-lt"/>
              </a:rPr>
              <a:t>.</a:t>
            </a:r>
            <a:endParaRPr lang="ko-KR" altLang="en-US" err="1"/>
          </a:p>
        </p:txBody>
      </p:sp>
      <p:sp>
        <p:nvSpPr>
          <p:cNvPr id="2" name="슬라이드 번호 개체 틀 1">
            <a:extLst>
              <a:ext uri="{FF2B5EF4-FFF2-40B4-BE49-F238E27FC236}">
                <a16:creationId xmlns:a16="http://schemas.microsoft.com/office/drawing/2014/main" id="{D97E5F7B-7EC9-9EE0-513A-EC335A594F01}"/>
              </a:ext>
            </a:extLst>
          </p:cNvPr>
          <p:cNvSpPr>
            <a:spLocks noGrp="1"/>
          </p:cNvSpPr>
          <p:nvPr>
            <p:ph type="sldNum" sz="quarter" idx="12"/>
          </p:nvPr>
        </p:nvSpPr>
        <p:spPr/>
        <p:txBody>
          <a:bodyPr/>
          <a:lstStyle/>
          <a:p>
            <a:fld id="{3A98EE3D-8CD1-4C3F-BD1C-C98C9596463C}" type="slidenum">
              <a:rPr lang="de-DE" noProof="0" smtClean="0"/>
              <a:t>22</a:t>
            </a:fld>
            <a:endParaRPr lang="ko-KR" altLang="en-US"/>
          </a:p>
        </p:txBody>
      </p:sp>
    </p:spTree>
    <p:extLst>
      <p:ext uri="{BB962C8B-B14F-4D97-AF65-F5344CB8AC3E}">
        <p14:creationId xmlns:p14="http://schemas.microsoft.com/office/powerpoint/2010/main" val="33529172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p:txBody>
          <a:bodyPr>
            <a:normAutofit/>
          </a:bodyPr>
          <a:lstStyle/>
          <a:p>
            <a:r>
              <a:rPr lang="de-DE" sz="3200" dirty="0"/>
              <a:t>Use Case 1: Linear Regression Analysis</a:t>
            </a:r>
          </a:p>
        </p:txBody>
      </p:sp>
      <p:sp>
        <p:nvSpPr>
          <p:cNvPr id="3" name="TextBox 2">
            <a:extLst>
              <a:ext uri="{FF2B5EF4-FFF2-40B4-BE49-F238E27FC236}">
                <a16:creationId xmlns:a16="http://schemas.microsoft.com/office/drawing/2014/main" id="{93D987AB-C52F-7239-A3AF-EBC7CF5C438B}"/>
              </a:ext>
            </a:extLst>
          </p:cNvPr>
          <p:cNvSpPr txBox="1"/>
          <p:nvPr/>
        </p:nvSpPr>
        <p:spPr>
          <a:xfrm>
            <a:off x="1243541" y="2161645"/>
            <a:ext cx="9948333"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94945" indent="-194945">
              <a:buClr>
                <a:schemeClr val="accent1"/>
              </a:buClr>
              <a:buFont typeface="Arial" panose="020B0604020202020204" pitchFamily="34" charset="0"/>
              <a:buChar char="•"/>
            </a:pPr>
            <a:r>
              <a:rPr lang="en-US" altLang="ko-KR" b="1">
                <a:ea typeface="+mn-lt"/>
                <a:cs typeface="+mn-lt"/>
              </a:rPr>
              <a:t>Summary</a:t>
            </a:r>
            <a:r>
              <a:rPr lang="ko-KR" b="1">
                <a:ea typeface="+mn-lt"/>
                <a:cs typeface="+mn-lt"/>
              </a:rPr>
              <a:t> </a:t>
            </a:r>
            <a:r>
              <a:rPr lang="ko-KR" b="1" dirty="0">
                <a:ea typeface="+mn-lt"/>
                <a:cs typeface="+mn-lt"/>
              </a:rPr>
              <a:t>of </a:t>
            </a:r>
            <a:r>
              <a:rPr lang="ko-KR" b="1" err="1">
                <a:ea typeface="+mn-lt"/>
                <a:cs typeface="+mn-lt"/>
              </a:rPr>
              <a:t>the</a:t>
            </a:r>
            <a:r>
              <a:rPr lang="ko-KR" b="1" dirty="0">
                <a:ea typeface="+mn-lt"/>
                <a:cs typeface="+mn-lt"/>
              </a:rPr>
              <a:t> </a:t>
            </a:r>
            <a:r>
              <a:rPr lang="ko-KR" b="1" err="1">
                <a:ea typeface="+mn-lt"/>
                <a:cs typeface="+mn-lt"/>
              </a:rPr>
              <a:t>use</a:t>
            </a:r>
            <a:r>
              <a:rPr lang="ko-KR" b="1" dirty="0">
                <a:ea typeface="+mn-lt"/>
                <a:cs typeface="+mn-lt"/>
              </a:rPr>
              <a:t> </a:t>
            </a:r>
            <a:r>
              <a:rPr lang="ko-KR" b="1" err="1">
                <a:ea typeface="+mn-lt"/>
                <a:cs typeface="+mn-lt"/>
              </a:rPr>
              <a:t>case</a:t>
            </a:r>
            <a:endParaRPr lang="de-DE" altLang="ko-KR" b="1" err="1">
              <a:ea typeface="+mn-lt"/>
              <a:cs typeface="+mn-lt"/>
            </a:endParaRPr>
          </a:p>
          <a:p>
            <a:pPr marL="356870" lvl="1" indent="-204470">
              <a:buFont typeface="Arial" panose="020B0604020202020204" pitchFamily="34" charset="0"/>
              <a:buChar char="•"/>
            </a:pPr>
            <a:r>
              <a:rPr lang="en-US" dirty="0">
                <a:ea typeface="+mn-lt"/>
                <a:cs typeface="+mn-lt"/>
              </a:rPr>
              <a:t>As the </a:t>
            </a:r>
            <a:r>
              <a:rPr lang="en-US">
                <a:ea typeface="+mn-lt"/>
                <a:cs typeface="+mn-lt"/>
              </a:rPr>
              <a:t>manager </a:t>
            </a:r>
            <a:r>
              <a:rPr lang="en-US" dirty="0">
                <a:ea typeface="+mn-lt"/>
                <a:cs typeface="+mn-lt"/>
              </a:rPr>
              <a:t>of </a:t>
            </a:r>
            <a:r>
              <a:rPr lang="en-US">
                <a:ea typeface="+mn-lt"/>
                <a:cs typeface="+mn-lt"/>
              </a:rPr>
              <a:t>a wine </a:t>
            </a:r>
            <a:r>
              <a:rPr lang="en-US" dirty="0">
                <a:ea typeface="+mn-lt"/>
                <a:cs typeface="+mn-lt"/>
              </a:rPr>
              <a:t>app, we want to </a:t>
            </a:r>
            <a:r>
              <a:rPr lang="en-US">
                <a:ea typeface="+mn-lt"/>
                <a:cs typeface="+mn-lt"/>
              </a:rPr>
              <a:t>know what </a:t>
            </a:r>
            <a:r>
              <a:rPr lang="en-US" dirty="0">
                <a:ea typeface="+mn-lt"/>
                <a:cs typeface="+mn-lt"/>
              </a:rPr>
              <a:t>the direct and indirect factors</a:t>
            </a:r>
            <a:r>
              <a:rPr lang="en-US">
                <a:ea typeface="+mn-lt"/>
                <a:cs typeface="+mn-lt"/>
              </a:rPr>
              <a:t> determine the ratings given to wine by users. Therefore, we want to avoid subjective factors, such as individual users' tastes </a:t>
            </a:r>
            <a:r>
              <a:rPr lang="en-US" dirty="0">
                <a:ea typeface="+mn-lt"/>
                <a:cs typeface="+mn-lt"/>
              </a:rPr>
              <a:t>in wine</a:t>
            </a:r>
            <a:r>
              <a:rPr lang="en-US">
                <a:ea typeface="+mn-lt"/>
                <a:cs typeface="+mn-lt"/>
              </a:rPr>
              <a:t>,</a:t>
            </a:r>
            <a:r>
              <a:rPr lang="en-US" dirty="0">
                <a:ea typeface="+mn-lt"/>
                <a:cs typeface="+mn-lt"/>
              </a:rPr>
              <a:t> and </a:t>
            </a:r>
            <a:r>
              <a:rPr lang="en-US">
                <a:ea typeface="+mn-lt"/>
                <a:cs typeface="+mn-lt"/>
              </a:rPr>
              <a:t>select objective factors as much as possible to analyze </a:t>
            </a:r>
            <a:r>
              <a:rPr lang="en-US" dirty="0">
                <a:ea typeface="+mn-lt"/>
                <a:cs typeface="+mn-lt"/>
              </a:rPr>
              <a:t>their impact on ratings.</a:t>
            </a:r>
            <a:endParaRPr lang="en-US">
              <a:ea typeface="+mn-lt"/>
              <a:cs typeface="+mn-lt"/>
            </a:endParaRPr>
          </a:p>
          <a:p>
            <a:pPr marL="285750" indent="-285750">
              <a:buClr>
                <a:schemeClr val="accent1"/>
              </a:buClr>
              <a:buFont typeface="Arial" panose="020B0604020202020204" pitchFamily="34" charset="0"/>
              <a:buChar char="•"/>
            </a:pPr>
            <a:endParaRPr lang="en-US" altLang="ko-KR" dirty="0">
              <a:ea typeface="+mn-lt"/>
              <a:cs typeface="+mn-lt"/>
            </a:endParaRPr>
          </a:p>
          <a:p>
            <a:pPr marL="194945" indent="-194945">
              <a:buClr>
                <a:schemeClr val="accent1"/>
              </a:buClr>
              <a:buFont typeface="Arial" panose="020B0604020202020204" pitchFamily="34" charset="0"/>
              <a:buChar char="•"/>
            </a:pPr>
            <a:r>
              <a:rPr lang="en-US" b="1" dirty="0">
                <a:ea typeface="+mn-lt"/>
                <a:cs typeface="+mn-lt"/>
              </a:rPr>
              <a:t>Case-specific data preparation</a:t>
            </a:r>
            <a:endParaRPr lang="de-DE" b="1">
              <a:ea typeface="+mn-lt"/>
              <a:cs typeface="+mn-lt"/>
            </a:endParaRPr>
          </a:p>
          <a:p>
            <a:pPr marL="356870" lvl="1" indent="-194945">
              <a:buFont typeface="Arial" panose="020B0604020202020204" pitchFamily="34" charset="0"/>
              <a:buChar char="•"/>
            </a:pPr>
            <a:r>
              <a:rPr lang="ko-KR" dirty="0">
                <a:ea typeface="+mn-lt"/>
                <a:cs typeface="+mn-lt"/>
              </a:rPr>
              <a:t>Weather data, containing:</a:t>
            </a:r>
            <a:endParaRPr lang="de-DE" altLang="ko-KR"/>
          </a:p>
          <a:p>
            <a:pPr marL="537845" lvl="2" indent="-175895">
              <a:buFont typeface="Arial" panose="020B0604020202020204" pitchFamily="34" charset="0"/>
              <a:buChar char="•"/>
            </a:pPr>
            <a:r>
              <a:rPr lang="en-US" altLang="ko-KR" dirty="0">
                <a:ea typeface="+mn-lt"/>
                <a:cs typeface="+mn-lt"/>
              </a:rPr>
              <a:t>Average temperature of harvest year</a:t>
            </a:r>
            <a:endParaRPr lang="ko-KR" altLang="en-US">
              <a:ea typeface="+mn-lt"/>
              <a:cs typeface="+mn-lt"/>
            </a:endParaRPr>
          </a:p>
          <a:p>
            <a:pPr marL="537845" lvl="2" indent="-175895">
              <a:buFont typeface="Arial" panose="020B0604020202020204" pitchFamily="34" charset="0"/>
              <a:buChar char="•"/>
            </a:pPr>
            <a:r>
              <a:rPr lang="en-US" altLang="ko-KR" dirty="0">
                <a:ea typeface="+mn-lt"/>
                <a:cs typeface="+mn-lt"/>
              </a:rPr>
              <a:t>Precipitation in mm of harvest year</a:t>
            </a:r>
            <a:endParaRPr lang="en-US" altLang="ko-KR">
              <a:ea typeface="+mn-lt"/>
              <a:cs typeface="+mn-lt"/>
            </a:endParaRPr>
          </a:p>
          <a:p>
            <a:pPr marL="537845" lvl="2" indent="-175895">
              <a:buFont typeface="Arial" panose="020B0604020202020204" pitchFamily="34" charset="0"/>
              <a:buChar char="•"/>
            </a:pPr>
            <a:r>
              <a:rPr lang="en-US" altLang="ko-KR" dirty="0">
                <a:ea typeface="+mn-lt"/>
                <a:cs typeface="+mn-lt"/>
              </a:rPr>
              <a:t>Wind average km/h of harvest year</a:t>
            </a:r>
            <a:endParaRPr lang="ko-KR"/>
          </a:p>
          <a:p>
            <a:pPr marL="356870" indent="-194945">
              <a:buFont typeface="Arial" panose="020B0604020202020204" pitchFamily="34" charset="0"/>
              <a:buChar char="•"/>
              <a:tabLst>
                <a:tab pos="357188" algn="l"/>
              </a:tabLst>
            </a:pPr>
            <a:r>
              <a:rPr lang="en-US" dirty="0">
                <a:ea typeface="+mn-lt"/>
                <a:cs typeface="+mn-lt"/>
              </a:rPr>
              <a:t>Number of Tokens in customer reviews</a:t>
            </a:r>
            <a:endParaRPr lang="en-US" altLang="ko-KR">
              <a:ea typeface="맑은 고딕"/>
              <a:cs typeface="+mn-lt"/>
            </a:endParaRPr>
          </a:p>
        </p:txBody>
      </p:sp>
      <p:sp>
        <p:nvSpPr>
          <p:cNvPr id="4" name="슬라이드 번호 개체 틀 3">
            <a:extLst>
              <a:ext uri="{FF2B5EF4-FFF2-40B4-BE49-F238E27FC236}">
                <a16:creationId xmlns:a16="http://schemas.microsoft.com/office/drawing/2014/main" id="{B9216E77-4912-9875-3318-0D4C79AD6E01}"/>
              </a:ext>
            </a:extLst>
          </p:cNvPr>
          <p:cNvSpPr>
            <a:spLocks noGrp="1"/>
          </p:cNvSpPr>
          <p:nvPr>
            <p:ph type="sldNum" sz="quarter" idx="12"/>
          </p:nvPr>
        </p:nvSpPr>
        <p:spPr/>
        <p:txBody>
          <a:bodyPr/>
          <a:lstStyle/>
          <a:p>
            <a:fld id="{3A98EE3D-8CD1-4C3F-BD1C-C98C9596463C}" type="slidenum">
              <a:rPr lang="de-DE" noProof="0" smtClean="0"/>
              <a:t>23</a:t>
            </a:fld>
            <a:endParaRPr lang="ko-KR" altLang="en-US"/>
          </a:p>
        </p:txBody>
      </p:sp>
    </p:spTree>
    <p:extLst>
      <p:ext uri="{BB962C8B-B14F-4D97-AF65-F5344CB8AC3E}">
        <p14:creationId xmlns:p14="http://schemas.microsoft.com/office/powerpoint/2010/main" val="37626114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p:txBody>
          <a:bodyPr>
            <a:normAutofit/>
          </a:bodyPr>
          <a:lstStyle/>
          <a:p>
            <a:r>
              <a:rPr lang="de-DE" sz="3200" dirty="0"/>
              <a:t>Use Case 2: </a:t>
            </a:r>
            <a:br>
              <a:rPr lang="de-DE" sz="3200" dirty="0"/>
            </a:br>
            <a:r>
              <a:rPr lang="de-DE" sz="3200" dirty="0"/>
              <a:t>Content-</a:t>
            </a:r>
            <a:r>
              <a:rPr lang="de-DE" sz="3200" dirty="0" err="1"/>
              <a:t>Based</a:t>
            </a:r>
            <a:r>
              <a:rPr lang="de-DE" sz="3200" dirty="0"/>
              <a:t> </a:t>
            </a:r>
            <a:r>
              <a:rPr lang="de-DE" sz="3200" dirty="0" err="1">
                <a:ea typeface="+mj-lt"/>
                <a:cs typeface="+mj-lt"/>
              </a:rPr>
              <a:t>Recommendation</a:t>
            </a:r>
            <a:r>
              <a:rPr lang="de-DE" sz="3200" dirty="0">
                <a:ea typeface="+mj-lt"/>
                <a:cs typeface="+mj-lt"/>
              </a:rPr>
              <a:t> Engine</a:t>
            </a:r>
            <a:endParaRPr lang="de-DE" sz="3200" dirty="0"/>
          </a:p>
        </p:txBody>
      </p:sp>
      <p:sp>
        <p:nvSpPr>
          <p:cNvPr id="3" name="TextBox 2">
            <a:extLst>
              <a:ext uri="{FF2B5EF4-FFF2-40B4-BE49-F238E27FC236}">
                <a16:creationId xmlns:a16="http://schemas.microsoft.com/office/drawing/2014/main" id="{93D987AB-C52F-7239-A3AF-EBC7CF5C438B}"/>
              </a:ext>
            </a:extLst>
          </p:cNvPr>
          <p:cNvSpPr txBox="1"/>
          <p:nvPr/>
        </p:nvSpPr>
        <p:spPr>
          <a:xfrm>
            <a:off x="1243541" y="2161645"/>
            <a:ext cx="9948333"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94945" indent="-194945">
              <a:buClr>
                <a:schemeClr val="accent1"/>
              </a:buClr>
              <a:buFont typeface="Arial" panose="020B0604020202020204" pitchFamily="34" charset="0"/>
              <a:buChar char="•"/>
            </a:pPr>
            <a:r>
              <a:rPr lang="en-US" altLang="ko-KR" b="1">
                <a:ea typeface="+mn-lt"/>
                <a:cs typeface="+mn-lt"/>
              </a:rPr>
              <a:t>Summary</a:t>
            </a:r>
            <a:r>
              <a:rPr lang="ko-KR" b="1">
                <a:ea typeface="+mn-lt"/>
                <a:cs typeface="+mn-lt"/>
              </a:rPr>
              <a:t> </a:t>
            </a:r>
            <a:r>
              <a:rPr lang="ko-KR" b="1" dirty="0">
                <a:ea typeface="+mn-lt"/>
                <a:cs typeface="+mn-lt"/>
              </a:rPr>
              <a:t>of </a:t>
            </a:r>
            <a:r>
              <a:rPr lang="ko-KR" b="1" err="1">
                <a:ea typeface="+mn-lt"/>
                <a:cs typeface="+mn-lt"/>
              </a:rPr>
              <a:t>the</a:t>
            </a:r>
            <a:r>
              <a:rPr lang="ko-KR" b="1" dirty="0">
                <a:ea typeface="+mn-lt"/>
                <a:cs typeface="+mn-lt"/>
              </a:rPr>
              <a:t> </a:t>
            </a:r>
            <a:r>
              <a:rPr lang="ko-KR" b="1" err="1">
                <a:ea typeface="+mn-lt"/>
                <a:cs typeface="+mn-lt"/>
              </a:rPr>
              <a:t>use</a:t>
            </a:r>
            <a:r>
              <a:rPr lang="ko-KR" b="1" dirty="0">
                <a:ea typeface="+mn-lt"/>
                <a:cs typeface="+mn-lt"/>
              </a:rPr>
              <a:t> </a:t>
            </a:r>
            <a:r>
              <a:rPr lang="ko-KR" b="1" err="1">
                <a:ea typeface="+mn-lt"/>
                <a:cs typeface="+mn-lt"/>
              </a:rPr>
              <a:t>case</a:t>
            </a:r>
            <a:endParaRPr lang="de-DE" altLang="ko-KR" b="1" err="1">
              <a:ea typeface="+mn-lt"/>
              <a:cs typeface="+mn-lt"/>
            </a:endParaRPr>
          </a:p>
          <a:p>
            <a:pPr marL="356870" lvl="1" indent="-194945">
              <a:buFont typeface="Arial" panose="020B0604020202020204" pitchFamily="34" charset="0"/>
              <a:buChar char="•"/>
              <a:tabLst>
                <a:tab pos="357188" algn="l"/>
              </a:tabLst>
            </a:pPr>
            <a:r>
              <a:rPr lang="en-US">
                <a:ea typeface="+mn-lt"/>
                <a:cs typeface="+mn-lt"/>
              </a:rPr>
              <a:t>Roger Voss is the most top user of our wine app. To </a:t>
            </a:r>
            <a:r>
              <a:rPr lang="en-US" dirty="0">
                <a:ea typeface="+mn-lt"/>
                <a:cs typeface="+mn-lt"/>
              </a:rPr>
              <a:t>increase </a:t>
            </a:r>
            <a:r>
              <a:rPr lang="en-US">
                <a:ea typeface="+mn-lt"/>
                <a:cs typeface="+mn-lt"/>
              </a:rPr>
              <a:t>this user's </a:t>
            </a:r>
            <a:r>
              <a:rPr lang="en-US" dirty="0">
                <a:ea typeface="+mn-lt"/>
                <a:cs typeface="+mn-lt"/>
              </a:rPr>
              <a:t>satisfaction and </a:t>
            </a:r>
            <a:r>
              <a:rPr lang="en-US">
                <a:ea typeface="+mn-lt"/>
                <a:cs typeface="+mn-lt"/>
              </a:rPr>
              <a:t>continue to </a:t>
            </a:r>
            <a:r>
              <a:rPr lang="en-US" dirty="0">
                <a:ea typeface="+mn-lt"/>
                <a:cs typeface="+mn-lt"/>
              </a:rPr>
              <a:t>improve</a:t>
            </a:r>
            <a:r>
              <a:rPr lang="en-US">
                <a:ea typeface="+mn-lt"/>
                <a:cs typeface="+mn-lt"/>
              </a:rPr>
              <a:t> his</a:t>
            </a:r>
            <a:r>
              <a:rPr lang="en-US" dirty="0">
                <a:ea typeface="+mn-lt"/>
                <a:cs typeface="+mn-lt"/>
              </a:rPr>
              <a:t> usage </a:t>
            </a:r>
            <a:r>
              <a:rPr lang="en-US">
                <a:ea typeface="+mn-lt"/>
                <a:cs typeface="+mn-lt"/>
              </a:rPr>
              <a:t>rate</a:t>
            </a:r>
            <a:r>
              <a:rPr lang="en-US" dirty="0">
                <a:ea typeface="+mn-lt"/>
                <a:cs typeface="+mn-lt"/>
              </a:rPr>
              <a:t>, we </a:t>
            </a:r>
            <a:r>
              <a:rPr lang="en-US">
                <a:ea typeface="+mn-lt"/>
                <a:cs typeface="+mn-lt"/>
              </a:rPr>
              <a:t>would like </a:t>
            </a:r>
            <a:r>
              <a:rPr lang="en-US" dirty="0">
                <a:ea typeface="+mn-lt"/>
                <a:cs typeface="+mn-lt"/>
              </a:rPr>
              <a:t>to analyze </a:t>
            </a:r>
            <a:r>
              <a:rPr lang="en-US">
                <a:ea typeface="+mn-lt"/>
                <a:cs typeface="+mn-lt"/>
              </a:rPr>
              <a:t>his </a:t>
            </a:r>
            <a:r>
              <a:rPr lang="en-US" dirty="0">
                <a:ea typeface="+mn-lt"/>
                <a:cs typeface="+mn-lt"/>
              </a:rPr>
              <a:t>wine preferences and </a:t>
            </a:r>
            <a:r>
              <a:rPr lang="en-US">
                <a:ea typeface="+mn-lt"/>
                <a:cs typeface="+mn-lt"/>
              </a:rPr>
              <a:t>give him </a:t>
            </a:r>
            <a:r>
              <a:rPr lang="en-US" dirty="0">
                <a:ea typeface="+mn-lt"/>
                <a:cs typeface="+mn-lt"/>
              </a:rPr>
              <a:t>suitable </a:t>
            </a:r>
            <a:r>
              <a:rPr lang="en-US">
                <a:ea typeface="+mn-lt"/>
                <a:cs typeface="+mn-lt"/>
              </a:rPr>
              <a:t>wine recommendations</a:t>
            </a:r>
            <a:r>
              <a:rPr lang="en-US" dirty="0">
                <a:ea typeface="+mn-lt"/>
                <a:cs typeface="+mn-lt"/>
              </a:rPr>
              <a:t>.</a:t>
            </a:r>
            <a:endParaRPr lang="en-US">
              <a:ea typeface="+mn-lt"/>
              <a:cs typeface="+mn-lt"/>
            </a:endParaRPr>
          </a:p>
          <a:p>
            <a:endParaRPr lang="en-US" dirty="0">
              <a:ea typeface="+mn-lt"/>
              <a:cs typeface="+mn-lt"/>
            </a:endParaRPr>
          </a:p>
          <a:p>
            <a:pPr marL="194945" indent="-194945">
              <a:buClr>
                <a:schemeClr val="accent1"/>
              </a:buClr>
              <a:buFont typeface="Arial" panose="020B0604020202020204" pitchFamily="34" charset="0"/>
              <a:buChar char="•"/>
            </a:pPr>
            <a:r>
              <a:rPr lang="en-US" b="1" dirty="0">
                <a:ea typeface="+mn-lt"/>
                <a:cs typeface="+mn-lt"/>
              </a:rPr>
              <a:t>Case-specific data preparation</a:t>
            </a:r>
            <a:endParaRPr lang="ko-KR">
              <a:ea typeface="+mn-lt"/>
              <a:cs typeface="+mn-lt"/>
            </a:endParaRPr>
          </a:p>
          <a:p>
            <a:pPr marL="356870" indent="-194945">
              <a:buFont typeface="Arial" panose="020B0604020202020204" pitchFamily="34" charset="0"/>
              <a:buChar char="•"/>
            </a:pPr>
            <a:r>
              <a:rPr lang="ko-KR" altLang="en-US" dirty="0">
                <a:ea typeface="맑은 고딕"/>
              </a:rPr>
              <a:t>Rating matrix table</a:t>
            </a:r>
            <a:endParaRPr lang="ko-KR" altLang="en-US"/>
          </a:p>
          <a:p>
            <a:pPr marL="718820" lvl="1" indent="-204470">
              <a:buFont typeface="Arial" panose="020B0604020202020204" pitchFamily="34" charset="0"/>
              <a:buChar char="•"/>
            </a:pPr>
            <a:r>
              <a:rPr lang="ko-KR" altLang="en-US" dirty="0">
                <a:ea typeface="맑은 고딕"/>
              </a:rPr>
              <a:t>Wine ID, User ID, Points</a:t>
            </a:r>
            <a:endParaRPr lang="ko-KR" altLang="en-US">
              <a:ea typeface="맑은 고딕"/>
            </a:endParaRPr>
          </a:p>
          <a:p>
            <a:pPr marL="356870" indent="-194945">
              <a:buFont typeface="Arial" panose="020B0604020202020204" pitchFamily="34" charset="0"/>
              <a:buChar char="•"/>
            </a:pPr>
            <a:r>
              <a:rPr lang="ko-KR" altLang="en-US" dirty="0">
                <a:ea typeface="맑은 고딕"/>
              </a:rPr>
              <a:t>Item profile table</a:t>
            </a:r>
            <a:endParaRPr lang="ko-KR" altLang="en-US">
              <a:ea typeface="맑은 고딕"/>
            </a:endParaRPr>
          </a:p>
          <a:p>
            <a:pPr marL="718820" lvl="1" indent="-175895">
              <a:buFont typeface="Arial" panose="020B0604020202020204" pitchFamily="34" charset="0"/>
              <a:buChar char="•"/>
              <a:tabLst>
                <a:tab pos="628650" algn="l"/>
              </a:tabLst>
            </a:pPr>
            <a:r>
              <a:rPr lang="en-US" altLang="ko-KR" dirty="0">
                <a:ea typeface="맑은 고딕"/>
              </a:rPr>
              <a:t>Wine</a:t>
            </a:r>
            <a:r>
              <a:rPr lang="ko-KR" dirty="0">
                <a:ea typeface="맑은 고딕"/>
              </a:rPr>
              <a:t> ID, </a:t>
            </a:r>
            <a:r>
              <a:rPr lang="en-US" altLang="ko-KR" dirty="0">
                <a:ea typeface="맑은 고딕"/>
              </a:rPr>
              <a:t>Title, Description</a:t>
            </a:r>
            <a:endParaRPr lang="ko-KR" altLang="en-US">
              <a:ea typeface="맑은 고딕" panose="020B0503020000020004" pitchFamily="34" charset="-127"/>
            </a:endParaRPr>
          </a:p>
          <a:p>
            <a:pPr marL="1076325" lvl="2" indent="-180975">
              <a:buFont typeface="Arial" panose="020B0604020202020204" pitchFamily="34" charset="0"/>
              <a:buChar char="•"/>
              <a:tabLst>
                <a:tab pos="1076325" algn="l"/>
              </a:tabLst>
            </a:pPr>
            <a:r>
              <a:rPr lang="en-US" dirty="0">
                <a:ea typeface="+mn-lt"/>
                <a:cs typeface="+mn-lt"/>
              </a:rPr>
              <a:t>Using text processing, we recognize the specific words associated with the wine description in the user review. Based on this, we generated a new description column.</a:t>
            </a:r>
            <a:endParaRPr lang="en-US" altLang="ko-KR" dirty="0">
              <a:ea typeface="맑은 고딕"/>
              <a:cs typeface="+mn-lt"/>
            </a:endParaRPr>
          </a:p>
        </p:txBody>
      </p:sp>
      <p:sp>
        <p:nvSpPr>
          <p:cNvPr id="4" name="슬라이드 번호 개체 틀 3">
            <a:extLst>
              <a:ext uri="{FF2B5EF4-FFF2-40B4-BE49-F238E27FC236}">
                <a16:creationId xmlns:a16="http://schemas.microsoft.com/office/drawing/2014/main" id="{2D3B495E-000B-6F38-6103-793AF8E35CB0}"/>
              </a:ext>
            </a:extLst>
          </p:cNvPr>
          <p:cNvSpPr>
            <a:spLocks noGrp="1"/>
          </p:cNvSpPr>
          <p:nvPr>
            <p:ph type="sldNum" sz="quarter" idx="12"/>
          </p:nvPr>
        </p:nvSpPr>
        <p:spPr/>
        <p:txBody>
          <a:bodyPr/>
          <a:lstStyle/>
          <a:p>
            <a:fld id="{3A98EE3D-8CD1-4C3F-BD1C-C98C9596463C}" type="slidenum">
              <a:rPr lang="de-DE" noProof="0" smtClean="0"/>
              <a:t>24</a:t>
            </a:fld>
            <a:endParaRPr lang="ko-KR" altLang="en-US"/>
          </a:p>
        </p:txBody>
      </p:sp>
    </p:spTree>
    <p:extLst>
      <p:ext uri="{BB962C8B-B14F-4D97-AF65-F5344CB8AC3E}">
        <p14:creationId xmlns:p14="http://schemas.microsoft.com/office/powerpoint/2010/main" val="36313617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AAB9B9-583B-EAE3-F8A5-B1814AD3A3A7}"/>
              </a:ext>
            </a:extLst>
          </p:cNvPr>
          <p:cNvSpPr>
            <a:spLocks noGrp="1"/>
          </p:cNvSpPr>
          <p:nvPr>
            <p:ph type="title"/>
          </p:nvPr>
        </p:nvSpPr>
        <p:spPr/>
        <p:txBody>
          <a:bodyPr>
            <a:normAutofit/>
          </a:bodyPr>
          <a:lstStyle/>
          <a:p>
            <a:r>
              <a:rPr lang="de-DE" sz="3200" dirty="0"/>
              <a:t>Use Case 3: Clustering</a:t>
            </a:r>
            <a:endParaRPr lang="de-DE" sz="3200" dirty="0">
              <a:ea typeface="+mj-lt"/>
              <a:cs typeface="+mj-lt"/>
            </a:endParaRPr>
          </a:p>
        </p:txBody>
      </p:sp>
      <p:sp>
        <p:nvSpPr>
          <p:cNvPr id="3" name="TextBox 2">
            <a:extLst>
              <a:ext uri="{FF2B5EF4-FFF2-40B4-BE49-F238E27FC236}">
                <a16:creationId xmlns:a16="http://schemas.microsoft.com/office/drawing/2014/main" id="{93D987AB-C52F-7239-A3AF-EBC7CF5C438B}"/>
              </a:ext>
            </a:extLst>
          </p:cNvPr>
          <p:cNvSpPr txBox="1"/>
          <p:nvPr/>
        </p:nvSpPr>
        <p:spPr>
          <a:xfrm>
            <a:off x="1243541" y="2161645"/>
            <a:ext cx="9948333"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94945" indent="-194945">
              <a:buClr>
                <a:schemeClr val="accent1"/>
              </a:buClr>
              <a:buFont typeface="Arial" panose="020B0604020202020204" pitchFamily="34" charset="0"/>
              <a:buChar char="•"/>
            </a:pPr>
            <a:r>
              <a:rPr lang="en-US" altLang="ko-KR" b="1">
                <a:ea typeface="+mn-lt"/>
                <a:cs typeface="+mn-lt"/>
              </a:rPr>
              <a:t>Summary</a:t>
            </a:r>
            <a:r>
              <a:rPr lang="ko-KR" b="1">
                <a:ea typeface="+mn-lt"/>
                <a:cs typeface="+mn-lt"/>
              </a:rPr>
              <a:t> </a:t>
            </a:r>
            <a:r>
              <a:rPr lang="ko-KR" b="1" dirty="0">
                <a:ea typeface="+mn-lt"/>
                <a:cs typeface="+mn-lt"/>
              </a:rPr>
              <a:t>of </a:t>
            </a:r>
            <a:r>
              <a:rPr lang="ko-KR" b="1" err="1">
                <a:ea typeface="+mn-lt"/>
                <a:cs typeface="+mn-lt"/>
              </a:rPr>
              <a:t>the</a:t>
            </a:r>
            <a:r>
              <a:rPr lang="ko-KR" b="1" dirty="0">
                <a:ea typeface="+mn-lt"/>
                <a:cs typeface="+mn-lt"/>
              </a:rPr>
              <a:t> </a:t>
            </a:r>
            <a:r>
              <a:rPr lang="ko-KR" b="1" err="1">
                <a:ea typeface="+mn-lt"/>
                <a:cs typeface="+mn-lt"/>
              </a:rPr>
              <a:t>use</a:t>
            </a:r>
            <a:r>
              <a:rPr lang="ko-KR" b="1" dirty="0">
                <a:ea typeface="+mn-lt"/>
                <a:cs typeface="+mn-lt"/>
              </a:rPr>
              <a:t> </a:t>
            </a:r>
            <a:r>
              <a:rPr lang="ko-KR" b="1" err="1">
                <a:ea typeface="+mn-lt"/>
                <a:cs typeface="+mn-lt"/>
              </a:rPr>
              <a:t>case</a:t>
            </a:r>
            <a:endParaRPr lang="ko-KR" err="1"/>
          </a:p>
          <a:p>
            <a:pPr marL="356870" indent="-194945">
              <a:buFont typeface="Arial" panose="020B0604020202020204" pitchFamily="34" charset="0"/>
              <a:buChar char="•"/>
            </a:pPr>
            <a:r>
              <a:rPr lang="en-US">
                <a:ea typeface="+mn-lt"/>
                <a:cs typeface="+mn-lt"/>
              </a:rPr>
              <a:t>Users of wine apps who have little wine experience do not know how the aroma </a:t>
            </a:r>
            <a:r>
              <a:rPr lang="en-US" dirty="0">
                <a:ea typeface="+mn-lt"/>
                <a:cs typeface="+mn-lt"/>
              </a:rPr>
              <a:t>and</a:t>
            </a:r>
            <a:r>
              <a:rPr lang="en-US">
                <a:ea typeface="+mn-lt"/>
                <a:cs typeface="+mn-lt"/>
              </a:rPr>
              <a:t> </a:t>
            </a:r>
            <a:r>
              <a:rPr lang="en-US" dirty="0">
                <a:ea typeface="+mn-lt"/>
                <a:cs typeface="+mn-lt"/>
              </a:rPr>
              <a:t>taste</a:t>
            </a:r>
            <a:r>
              <a:rPr lang="en-US">
                <a:ea typeface="+mn-lt"/>
                <a:cs typeface="+mn-lt"/>
              </a:rPr>
              <a:t> </a:t>
            </a:r>
            <a:r>
              <a:rPr lang="en-US" dirty="0">
                <a:ea typeface="+mn-lt"/>
                <a:cs typeface="+mn-lt"/>
              </a:rPr>
              <a:t>of</a:t>
            </a:r>
            <a:r>
              <a:rPr lang="en-US">
                <a:ea typeface="+mn-lt"/>
                <a:cs typeface="+mn-lt"/>
              </a:rPr>
              <a:t> wine differ depending on the type of </a:t>
            </a:r>
            <a:r>
              <a:rPr lang="en-US" dirty="0">
                <a:ea typeface="+mn-lt"/>
                <a:cs typeface="+mn-lt"/>
              </a:rPr>
              <a:t>grape</a:t>
            </a:r>
            <a:r>
              <a:rPr lang="en-US">
                <a:ea typeface="+mn-lt"/>
                <a:cs typeface="+mn-lt"/>
              </a:rPr>
              <a:t>. Therefore</a:t>
            </a:r>
            <a:r>
              <a:rPr lang="en-US" dirty="0">
                <a:ea typeface="+mn-lt"/>
                <a:cs typeface="+mn-lt"/>
              </a:rPr>
              <a:t>,</a:t>
            </a:r>
            <a:r>
              <a:rPr lang="en-US">
                <a:ea typeface="+mn-lt"/>
                <a:cs typeface="+mn-lt"/>
              </a:rPr>
              <a:t> </a:t>
            </a:r>
            <a:r>
              <a:rPr lang="en-US" dirty="0">
                <a:ea typeface="+mn-lt"/>
                <a:cs typeface="+mn-lt"/>
              </a:rPr>
              <a:t>we</a:t>
            </a:r>
            <a:r>
              <a:rPr lang="en-US">
                <a:ea typeface="+mn-lt"/>
                <a:cs typeface="+mn-lt"/>
              </a:rPr>
              <a:t> </a:t>
            </a:r>
            <a:r>
              <a:rPr lang="en-US" dirty="0">
                <a:ea typeface="+mn-lt"/>
                <a:cs typeface="+mn-lt"/>
              </a:rPr>
              <a:t>try to</a:t>
            </a:r>
            <a:r>
              <a:rPr lang="en-US">
                <a:ea typeface="+mn-lt"/>
                <a:cs typeface="+mn-lt"/>
              </a:rPr>
              <a:t> identify the basic preferences of these users by clustering the taste and aroma of various wines and analyzing </a:t>
            </a:r>
            <a:r>
              <a:rPr lang="en-US" dirty="0">
                <a:ea typeface="+mn-lt"/>
                <a:cs typeface="+mn-lt"/>
              </a:rPr>
              <a:t>the</a:t>
            </a:r>
            <a:r>
              <a:rPr lang="en-US">
                <a:ea typeface="+mn-lt"/>
                <a:cs typeface="+mn-lt"/>
              </a:rPr>
              <a:t> </a:t>
            </a:r>
            <a:r>
              <a:rPr lang="en-US" dirty="0">
                <a:ea typeface="+mn-lt"/>
                <a:cs typeface="+mn-lt"/>
              </a:rPr>
              <a:t>characteristics </a:t>
            </a:r>
            <a:r>
              <a:rPr lang="en-US">
                <a:ea typeface="+mn-lt"/>
                <a:cs typeface="+mn-lt"/>
              </a:rPr>
              <a:t>that stand out </a:t>
            </a:r>
            <a:r>
              <a:rPr lang="en-US" dirty="0">
                <a:ea typeface="+mn-lt"/>
                <a:cs typeface="+mn-lt"/>
              </a:rPr>
              <a:t>according to</a:t>
            </a:r>
            <a:r>
              <a:rPr lang="en-US">
                <a:ea typeface="+mn-lt"/>
                <a:cs typeface="+mn-lt"/>
              </a:rPr>
              <a:t> </a:t>
            </a:r>
            <a:r>
              <a:rPr lang="en-US" dirty="0">
                <a:ea typeface="+mn-lt"/>
                <a:cs typeface="+mn-lt"/>
              </a:rPr>
              <a:t>the</a:t>
            </a:r>
            <a:r>
              <a:rPr lang="en-US">
                <a:ea typeface="+mn-lt"/>
                <a:cs typeface="+mn-lt"/>
              </a:rPr>
              <a:t> </a:t>
            </a:r>
            <a:r>
              <a:rPr lang="en-US" dirty="0">
                <a:ea typeface="+mn-lt"/>
                <a:cs typeface="+mn-lt"/>
              </a:rPr>
              <a:t>color of wine.</a:t>
            </a:r>
            <a:endParaRPr lang="en-US">
              <a:ea typeface="+mn-lt"/>
              <a:cs typeface="+mn-lt"/>
            </a:endParaRPr>
          </a:p>
          <a:p>
            <a:pPr marL="285750" indent="-285750">
              <a:buFont typeface="Arial" panose="020B0604020202020204" pitchFamily="34" charset="0"/>
              <a:buChar char="•"/>
            </a:pPr>
            <a:endParaRPr lang="en-US" altLang="ko-KR" dirty="0">
              <a:ea typeface="+mn-lt"/>
              <a:cs typeface="+mn-lt"/>
            </a:endParaRPr>
          </a:p>
          <a:p>
            <a:pPr marL="194945" indent="-194945">
              <a:buClr>
                <a:schemeClr val="accent1"/>
              </a:buClr>
              <a:buFont typeface="Arial" panose="020B0604020202020204" pitchFamily="34" charset="0"/>
              <a:buChar char="•"/>
            </a:pPr>
            <a:r>
              <a:rPr lang="en-US" b="1" dirty="0">
                <a:ea typeface="+mn-lt"/>
                <a:cs typeface="+mn-lt"/>
              </a:rPr>
              <a:t>Case-specific data preparation</a:t>
            </a:r>
            <a:endParaRPr lang="ko-KR">
              <a:ea typeface="+mn-lt"/>
              <a:cs typeface="+mn-lt"/>
            </a:endParaRPr>
          </a:p>
          <a:p>
            <a:pPr marL="356870" indent="-194945">
              <a:buFont typeface="Arial" panose="020B0604020202020204" pitchFamily="34" charset="0"/>
              <a:buChar char="•"/>
              <a:tabLst>
                <a:tab pos="357188" algn="l"/>
              </a:tabLst>
            </a:pPr>
            <a:r>
              <a:rPr lang="ko-KR" altLang="en-US" dirty="0">
                <a:ea typeface="맑은 고딕"/>
                <a:cs typeface="+mn-lt"/>
              </a:rPr>
              <a:t>Wine color table</a:t>
            </a:r>
            <a:endParaRPr lang="ko-KR" altLang="en-US">
              <a:ea typeface="맑은 고딕"/>
              <a:cs typeface="+mn-lt"/>
            </a:endParaRPr>
          </a:p>
          <a:p>
            <a:pPr marL="742950" lvl="1" indent="-285750">
              <a:buFont typeface="Arial" panose="020B0604020202020204" pitchFamily="34" charset="0"/>
              <a:buChar char="•"/>
            </a:pPr>
            <a:r>
              <a:rPr lang="ko-KR" altLang="en-US" dirty="0">
                <a:ea typeface="맑은 고딕"/>
                <a:cs typeface="+mn-lt"/>
              </a:rPr>
              <a:t>Variety of grapes</a:t>
            </a:r>
          </a:p>
          <a:p>
            <a:pPr marL="742950" lvl="1" indent="-285750">
              <a:buFont typeface="Arial" panose="020B0604020202020204" pitchFamily="34" charset="0"/>
              <a:buChar char="•"/>
            </a:pPr>
            <a:r>
              <a:rPr lang="ko-KR" altLang="en-US" dirty="0">
                <a:ea typeface="맑은 고딕"/>
                <a:cs typeface="+mn-lt"/>
              </a:rPr>
              <a:t>Color of </a:t>
            </a:r>
            <a:r>
              <a:rPr lang="de-DE" altLang="ko-KR" dirty="0" err="1">
                <a:ea typeface="맑은 고딕"/>
                <a:cs typeface="+mn-lt"/>
              </a:rPr>
              <a:t>the</a:t>
            </a:r>
            <a:r>
              <a:rPr lang="de-DE" altLang="ko-KR" dirty="0">
                <a:ea typeface="맑은 고딕"/>
                <a:cs typeface="+mn-lt"/>
              </a:rPr>
              <a:t> </a:t>
            </a:r>
            <a:r>
              <a:rPr lang="de-DE" altLang="ko-KR" dirty="0" err="1">
                <a:ea typeface="맑은 고딕"/>
                <a:cs typeface="+mn-lt"/>
              </a:rPr>
              <a:t>grape</a:t>
            </a:r>
            <a:r>
              <a:rPr lang="ko-KR" altLang="en-US" dirty="0">
                <a:ea typeface="맑은 고딕"/>
                <a:cs typeface="+mn-lt"/>
              </a:rPr>
              <a:t> (Red, White)</a:t>
            </a:r>
          </a:p>
          <a:p>
            <a:pPr marL="356870" indent="-194945">
              <a:buFont typeface="Arial" panose="020B0604020202020204" pitchFamily="34" charset="0"/>
              <a:buChar char="•"/>
            </a:pPr>
            <a:r>
              <a:rPr lang="ko-KR" altLang="en-US" dirty="0">
                <a:ea typeface="맑은 고딕"/>
                <a:cs typeface="+mn-lt"/>
              </a:rPr>
              <a:t>Text processing</a:t>
            </a:r>
            <a:endParaRPr lang="ko-KR" altLang="en-US">
              <a:ea typeface="맑은 고딕"/>
              <a:cs typeface="+mn-lt"/>
            </a:endParaRPr>
          </a:p>
          <a:p>
            <a:pPr marL="742950" lvl="1" indent="-285750">
              <a:buFont typeface="Arial" panose="020B0604020202020204" pitchFamily="34" charset="0"/>
              <a:buChar char="•"/>
            </a:pPr>
            <a:r>
              <a:rPr lang="en-US" altLang="ko-KR" dirty="0">
                <a:ea typeface="+mn-lt"/>
                <a:cs typeface="+mn-lt"/>
              </a:rPr>
              <a:t>We</a:t>
            </a:r>
            <a:r>
              <a:rPr lang="ko-KR" altLang="en-US" dirty="0">
                <a:ea typeface="+mn-lt"/>
                <a:cs typeface="+mn-lt"/>
              </a:rPr>
              <a:t> </a:t>
            </a:r>
            <a:r>
              <a:rPr lang="en-US" altLang="ko-KR" dirty="0">
                <a:ea typeface="+mn-lt"/>
                <a:cs typeface="+mn-lt"/>
              </a:rPr>
              <a:t>extracted</a:t>
            </a:r>
            <a:r>
              <a:rPr lang="ko-KR" altLang="en-US" dirty="0">
                <a:ea typeface="+mn-lt"/>
                <a:cs typeface="+mn-lt"/>
              </a:rPr>
              <a:t> </a:t>
            </a:r>
            <a:r>
              <a:rPr lang="en-US" altLang="ko-KR" dirty="0">
                <a:ea typeface="+mn-lt"/>
                <a:cs typeface="+mn-lt"/>
              </a:rPr>
              <a:t>the</a:t>
            </a:r>
            <a:r>
              <a:rPr lang="ko-KR" altLang="en-US" dirty="0">
                <a:ea typeface="+mn-lt"/>
                <a:cs typeface="+mn-lt"/>
              </a:rPr>
              <a:t> </a:t>
            </a:r>
            <a:r>
              <a:rPr lang="en-US" altLang="ko-KR" dirty="0">
                <a:ea typeface="+mn-lt"/>
                <a:cs typeface="+mn-lt"/>
              </a:rPr>
              <a:t>words</a:t>
            </a:r>
            <a:r>
              <a:rPr lang="ko-KR" altLang="en-US" dirty="0">
                <a:ea typeface="+mn-lt"/>
                <a:cs typeface="+mn-lt"/>
              </a:rPr>
              <a:t> </a:t>
            </a:r>
            <a:r>
              <a:rPr lang="de-DE" altLang="ko-KR" dirty="0" err="1">
                <a:ea typeface="+mn-lt"/>
                <a:cs typeface="+mn-lt"/>
              </a:rPr>
              <a:t>to</a:t>
            </a:r>
            <a:r>
              <a:rPr lang="de-DE" altLang="ko-KR" dirty="0">
                <a:ea typeface="+mn-lt"/>
                <a:cs typeface="+mn-lt"/>
              </a:rPr>
              <a:t> </a:t>
            </a:r>
            <a:r>
              <a:rPr lang="de-DE" altLang="ko-KR" dirty="0" err="1">
                <a:ea typeface="+mn-lt"/>
                <a:cs typeface="+mn-lt"/>
              </a:rPr>
              <a:t>describe</a:t>
            </a:r>
            <a:r>
              <a:rPr lang="de-DE" altLang="ko-KR" dirty="0">
                <a:ea typeface="+mn-lt"/>
                <a:cs typeface="+mn-lt"/>
              </a:rPr>
              <a:t> </a:t>
            </a:r>
            <a:r>
              <a:rPr lang="de-DE" altLang="ko-KR" dirty="0" err="1">
                <a:ea typeface="+mn-lt"/>
                <a:cs typeface="+mn-lt"/>
              </a:rPr>
              <a:t>wine</a:t>
            </a:r>
            <a:r>
              <a:rPr lang="de-DE" altLang="ko-KR" dirty="0">
                <a:ea typeface="+mn-lt"/>
                <a:cs typeface="+mn-lt"/>
              </a:rPr>
              <a:t> </a:t>
            </a:r>
            <a:r>
              <a:rPr lang="de-DE" altLang="ko-KR" dirty="0" err="1">
                <a:ea typeface="+mn-lt"/>
                <a:cs typeface="+mn-lt"/>
              </a:rPr>
              <a:t>according</a:t>
            </a:r>
            <a:r>
              <a:rPr lang="de-DE" altLang="ko-KR" dirty="0">
                <a:ea typeface="+mn-lt"/>
                <a:cs typeface="+mn-lt"/>
              </a:rPr>
              <a:t> </a:t>
            </a:r>
            <a:r>
              <a:rPr lang="de-DE" altLang="ko-KR" dirty="0" err="1">
                <a:ea typeface="+mn-lt"/>
                <a:cs typeface="+mn-lt"/>
              </a:rPr>
              <a:t>to</a:t>
            </a:r>
            <a:r>
              <a:rPr lang="de-DE" altLang="ko-KR" dirty="0">
                <a:ea typeface="+mn-lt"/>
                <a:cs typeface="+mn-lt"/>
              </a:rPr>
              <a:t> </a:t>
            </a:r>
            <a:r>
              <a:rPr lang="de-DE" altLang="ko-KR" dirty="0" err="1">
                <a:ea typeface="+mn-lt"/>
                <a:cs typeface="+mn-lt"/>
              </a:rPr>
              <a:t>literature</a:t>
            </a:r>
            <a:r>
              <a:rPr lang="de-DE" altLang="ko-KR" dirty="0">
                <a:ea typeface="+mn-lt"/>
                <a:cs typeface="+mn-lt"/>
              </a:rPr>
              <a:t> </a:t>
            </a:r>
            <a:r>
              <a:rPr lang="en-US" altLang="ko-KR" dirty="0">
                <a:ea typeface="+mn-lt"/>
                <a:cs typeface="+mn-lt"/>
              </a:rPr>
              <a:t>from</a:t>
            </a:r>
            <a:r>
              <a:rPr lang="ko-KR" altLang="en-US" dirty="0">
                <a:ea typeface="+mn-lt"/>
                <a:cs typeface="+mn-lt"/>
              </a:rPr>
              <a:t> </a:t>
            </a:r>
            <a:r>
              <a:rPr lang="en-US" altLang="ko-KR" dirty="0">
                <a:ea typeface="+mn-lt"/>
                <a:cs typeface="+mn-lt"/>
              </a:rPr>
              <a:t>the</a:t>
            </a:r>
            <a:r>
              <a:rPr lang="ko-KR" altLang="en-US" dirty="0">
                <a:ea typeface="+mn-lt"/>
                <a:cs typeface="+mn-lt"/>
              </a:rPr>
              <a:t> </a:t>
            </a:r>
            <a:r>
              <a:rPr lang="en-US" altLang="ko-KR" dirty="0">
                <a:ea typeface="+mn-lt"/>
                <a:cs typeface="+mn-lt"/>
              </a:rPr>
              <a:t>wine</a:t>
            </a:r>
            <a:r>
              <a:rPr lang="ko-KR" altLang="en-US" dirty="0">
                <a:ea typeface="+mn-lt"/>
                <a:cs typeface="+mn-lt"/>
              </a:rPr>
              <a:t> </a:t>
            </a:r>
            <a:r>
              <a:rPr lang="en-US" altLang="ko-KR" dirty="0">
                <a:ea typeface="+mn-lt"/>
                <a:cs typeface="+mn-lt"/>
              </a:rPr>
              <a:t>description</a:t>
            </a:r>
            <a:r>
              <a:rPr lang="ko-KR" altLang="en-US" dirty="0">
                <a:ea typeface="+mn-lt"/>
                <a:cs typeface="+mn-lt"/>
              </a:rPr>
              <a:t> </a:t>
            </a:r>
            <a:r>
              <a:rPr lang="en-US" altLang="ko-KR" dirty="0">
                <a:ea typeface="+mn-lt"/>
                <a:cs typeface="+mn-lt"/>
              </a:rPr>
              <a:t>field</a:t>
            </a:r>
            <a:r>
              <a:rPr lang="ko-KR" altLang="en-US" dirty="0">
                <a:ea typeface="+mn-lt"/>
                <a:cs typeface="+mn-lt"/>
              </a:rPr>
              <a:t> </a:t>
            </a:r>
            <a:r>
              <a:rPr lang="en-US" altLang="ko-KR" dirty="0">
                <a:ea typeface="+mn-lt"/>
                <a:cs typeface="+mn-lt"/>
              </a:rPr>
              <a:t>to</a:t>
            </a:r>
            <a:r>
              <a:rPr lang="ko-KR" altLang="en-US" dirty="0">
                <a:ea typeface="+mn-lt"/>
                <a:cs typeface="+mn-lt"/>
              </a:rPr>
              <a:t> </a:t>
            </a:r>
            <a:r>
              <a:rPr lang="en-US" altLang="ko-KR" dirty="0">
                <a:ea typeface="+mn-lt"/>
                <a:cs typeface="+mn-lt"/>
              </a:rPr>
              <a:t>help</a:t>
            </a:r>
            <a:r>
              <a:rPr lang="ko-KR" altLang="en-US" dirty="0">
                <a:ea typeface="+mn-lt"/>
                <a:cs typeface="+mn-lt"/>
              </a:rPr>
              <a:t> </a:t>
            </a:r>
            <a:r>
              <a:rPr lang="en-US" altLang="ko-KR" dirty="0">
                <a:ea typeface="+mn-lt"/>
                <a:cs typeface="+mn-lt"/>
              </a:rPr>
              <a:t>classify</a:t>
            </a:r>
            <a:r>
              <a:rPr lang="ko-KR" altLang="en-US" dirty="0">
                <a:ea typeface="+mn-lt"/>
                <a:cs typeface="+mn-lt"/>
              </a:rPr>
              <a:t> </a:t>
            </a:r>
            <a:r>
              <a:rPr lang="en-US" altLang="ko-KR" dirty="0">
                <a:ea typeface="+mn-lt"/>
                <a:cs typeface="+mn-lt"/>
              </a:rPr>
              <a:t>each</a:t>
            </a:r>
            <a:r>
              <a:rPr lang="ko-KR" altLang="en-US" dirty="0">
                <a:ea typeface="+mn-lt"/>
                <a:cs typeface="+mn-lt"/>
              </a:rPr>
              <a:t> </a:t>
            </a:r>
            <a:r>
              <a:rPr lang="en-US" altLang="ko-KR" dirty="0">
                <a:ea typeface="+mn-lt"/>
                <a:cs typeface="+mn-lt"/>
              </a:rPr>
              <a:t>wine's</a:t>
            </a:r>
            <a:r>
              <a:rPr lang="ko-KR" altLang="en-US" dirty="0">
                <a:ea typeface="+mn-lt"/>
                <a:cs typeface="+mn-lt"/>
              </a:rPr>
              <a:t> </a:t>
            </a:r>
            <a:r>
              <a:rPr lang="en-US" altLang="ko-KR" dirty="0">
                <a:ea typeface="+mn-lt"/>
                <a:cs typeface="+mn-lt"/>
              </a:rPr>
              <a:t>flavor</a:t>
            </a:r>
            <a:endParaRPr lang="ko-KR" dirty="0">
              <a:ea typeface="+mn-lt"/>
              <a:cs typeface="+mn-lt"/>
            </a:endParaRPr>
          </a:p>
        </p:txBody>
      </p:sp>
      <p:sp>
        <p:nvSpPr>
          <p:cNvPr id="4" name="슬라이드 번호 개체 틀 3">
            <a:extLst>
              <a:ext uri="{FF2B5EF4-FFF2-40B4-BE49-F238E27FC236}">
                <a16:creationId xmlns:a16="http://schemas.microsoft.com/office/drawing/2014/main" id="{7CD7E921-FA4E-083A-55BD-0997E831C86D}"/>
              </a:ext>
            </a:extLst>
          </p:cNvPr>
          <p:cNvSpPr>
            <a:spLocks noGrp="1"/>
          </p:cNvSpPr>
          <p:nvPr>
            <p:ph type="sldNum" sz="quarter" idx="12"/>
          </p:nvPr>
        </p:nvSpPr>
        <p:spPr/>
        <p:txBody>
          <a:bodyPr/>
          <a:lstStyle/>
          <a:p>
            <a:fld id="{3A98EE3D-8CD1-4C3F-BD1C-C98C9596463C}" type="slidenum">
              <a:rPr lang="de-DE" noProof="0" smtClean="0"/>
              <a:t>25</a:t>
            </a:fld>
            <a:endParaRPr lang="ko-KR" altLang="en-US"/>
          </a:p>
        </p:txBody>
      </p:sp>
    </p:spTree>
    <p:extLst>
      <p:ext uri="{BB962C8B-B14F-4D97-AF65-F5344CB8AC3E}">
        <p14:creationId xmlns:p14="http://schemas.microsoft.com/office/powerpoint/2010/main" val="3951939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Objekt 3" hidden="1">
            <a:extLst>
              <a:ext uri="{FF2B5EF4-FFF2-40B4-BE49-F238E27FC236}">
                <a16:creationId xmlns:a16="http://schemas.microsoft.com/office/drawing/2014/main" id="{E5A5EE9B-7A84-44BD-9413-93775D2A50D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6" progId="TCLayout.ActiveDocument.1">
                  <p:embed/>
                </p:oleObj>
              </mc:Choice>
              <mc:Fallback>
                <p:oleObj name="think-cell Folie" r:id="rId3" imgW="425" imgH="426" progId="TCLayout.ActiveDocument.1">
                  <p:embed/>
                  <p:pic>
                    <p:nvPicPr>
                      <p:cNvPr id="4" name="Objekt 3" hidden="1">
                        <a:extLst>
                          <a:ext uri="{FF2B5EF4-FFF2-40B4-BE49-F238E27FC236}">
                            <a16:creationId xmlns:a16="http://schemas.microsoft.com/office/drawing/2014/main" id="{E5A5EE9B-7A84-44BD-9413-93775D2A50DA}"/>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4D685C41-6ED7-4493-9E7F-C0F7AADDEE2D}"/>
              </a:ext>
            </a:extLst>
          </p:cNvPr>
          <p:cNvSpPr>
            <a:spLocks noGrp="1"/>
          </p:cNvSpPr>
          <p:nvPr>
            <p:ph type="title"/>
          </p:nvPr>
        </p:nvSpPr>
        <p:spPr/>
        <p:txBody>
          <a:bodyPr vert="horz"/>
          <a:lstStyle/>
          <a:p>
            <a:r>
              <a:rPr lang="de-DE"/>
              <a:t>EDA | Backup</a:t>
            </a:r>
          </a:p>
        </p:txBody>
      </p:sp>
      <p:pic>
        <p:nvPicPr>
          <p:cNvPr id="6" name="Grafik 6" descr="Ein Bild, das Diagramm enthält.&#10;&#10;Beschreibung automatisch generiert.">
            <a:extLst>
              <a:ext uri="{FF2B5EF4-FFF2-40B4-BE49-F238E27FC236}">
                <a16:creationId xmlns:a16="http://schemas.microsoft.com/office/drawing/2014/main" id="{981281DD-05FC-F28A-4CD0-AFB1C38697B5}"/>
              </a:ext>
            </a:extLst>
          </p:cNvPr>
          <p:cNvPicPr>
            <a:picLocks noChangeAspect="1"/>
          </p:cNvPicPr>
          <p:nvPr/>
        </p:nvPicPr>
        <p:blipFill>
          <a:blip r:embed="rId5"/>
          <a:stretch>
            <a:fillRect/>
          </a:stretch>
        </p:blipFill>
        <p:spPr>
          <a:xfrm>
            <a:off x="-849261" y="2006088"/>
            <a:ext cx="7640893" cy="4314517"/>
          </a:xfrm>
          <a:prstGeom prst="rect">
            <a:avLst/>
          </a:prstGeom>
        </p:spPr>
      </p:pic>
      <p:pic>
        <p:nvPicPr>
          <p:cNvPr id="5" name="Grafik 6" descr="Ein Bild, das Tisch enthält.&#10;&#10;Beschreibung automatisch generiert.">
            <a:extLst>
              <a:ext uri="{FF2B5EF4-FFF2-40B4-BE49-F238E27FC236}">
                <a16:creationId xmlns:a16="http://schemas.microsoft.com/office/drawing/2014/main" id="{6A0B3D97-DACC-A02A-9FA8-31A6E712B5EC}"/>
              </a:ext>
            </a:extLst>
          </p:cNvPr>
          <p:cNvPicPr>
            <a:picLocks noChangeAspect="1"/>
          </p:cNvPicPr>
          <p:nvPr/>
        </p:nvPicPr>
        <p:blipFill>
          <a:blip r:embed="rId6"/>
          <a:stretch>
            <a:fillRect/>
          </a:stretch>
        </p:blipFill>
        <p:spPr>
          <a:xfrm>
            <a:off x="5283610" y="2219911"/>
            <a:ext cx="5871086" cy="2602533"/>
          </a:xfrm>
          <a:prstGeom prst="rect">
            <a:avLst/>
          </a:prstGeom>
        </p:spPr>
      </p:pic>
      <p:sp>
        <p:nvSpPr>
          <p:cNvPr id="3" name="슬라이드 번호 개체 틀 2">
            <a:extLst>
              <a:ext uri="{FF2B5EF4-FFF2-40B4-BE49-F238E27FC236}">
                <a16:creationId xmlns:a16="http://schemas.microsoft.com/office/drawing/2014/main" id="{F774A8E0-26D8-9ADA-1A92-35A664C7DF7E}"/>
              </a:ext>
            </a:extLst>
          </p:cNvPr>
          <p:cNvSpPr>
            <a:spLocks noGrp="1"/>
          </p:cNvSpPr>
          <p:nvPr>
            <p:ph type="sldNum" sz="quarter" idx="12"/>
          </p:nvPr>
        </p:nvSpPr>
        <p:spPr/>
        <p:txBody>
          <a:bodyPr/>
          <a:lstStyle/>
          <a:p>
            <a:fld id="{3A98EE3D-8CD1-4C3F-BD1C-C98C9596463C}" type="slidenum">
              <a:rPr lang="de-DE" noProof="0" smtClean="0"/>
              <a:t>26</a:t>
            </a:fld>
            <a:endParaRPr lang="ko-KR" altLang="en-US"/>
          </a:p>
        </p:txBody>
      </p:sp>
    </p:spTree>
    <p:extLst>
      <p:ext uri="{BB962C8B-B14F-4D97-AF65-F5344CB8AC3E}">
        <p14:creationId xmlns:p14="http://schemas.microsoft.com/office/powerpoint/2010/main" val="6048120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C108CAB7-FE3A-B8F3-4975-97EC2EC2A6B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1600" y="50400"/>
            <a:ext cx="11248800" cy="6327450"/>
          </a:xfrm>
          <a:prstGeom prst="rect">
            <a:avLst/>
          </a:prstGeom>
        </p:spPr>
      </p:pic>
      <p:sp>
        <p:nvSpPr>
          <p:cNvPr id="2" name="슬라이드 번호 개체 틀 1">
            <a:extLst>
              <a:ext uri="{FF2B5EF4-FFF2-40B4-BE49-F238E27FC236}">
                <a16:creationId xmlns:a16="http://schemas.microsoft.com/office/drawing/2014/main" id="{BDC5E9BE-D250-78CC-DC20-3F19ADFFFC78}"/>
              </a:ext>
            </a:extLst>
          </p:cNvPr>
          <p:cNvSpPr>
            <a:spLocks noGrp="1"/>
          </p:cNvSpPr>
          <p:nvPr>
            <p:ph type="sldNum" sz="quarter" idx="12"/>
          </p:nvPr>
        </p:nvSpPr>
        <p:spPr/>
        <p:txBody>
          <a:bodyPr/>
          <a:lstStyle/>
          <a:p>
            <a:fld id="{3A98EE3D-8CD1-4C3F-BD1C-C98C9596463C}" type="slidenum">
              <a:rPr lang="de-DE" noProof="0" smtClean="0"/>
              <a:t>27</a:t>
            </a:fld>
            <a:endParaRPr lang="ko-KR" altLang="en-US"/>
          </a:p>
        </p:txBody>
      </p:sp>
    </p:spTree>
    <p:extLst>
      <p:ext uri="{BB962C8B-B14F-4D97-AF65-F5344CB8AC3E}">
        <p14:creationId xmlns:p14="http://schemas.microsoft.com/office/powerpoint/2010/main" val="2260419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60C2882-4A4E-562E-3064-F4322E13470D}"/>
              </a:ext>
            </a:extLst>
          </p:cNvPr>
          <p:cNvSpPr>
            <a:spLocks noGrp="1"/>
          </p:cNvSpPr>
          <p:nvPr>
            <p:ph type="title"/>
          </p:nvPr>
        </p:nvSpPr>
        <p:spPr/>
        <p:txBody>
          <a:bodyPr>
            <a:normAutofit/>
          </a:bodyPr>
          <a:lstStyle/>
          <a:p>
            <a:r>
              <a:rPr lang="en-US" sz="3200"/>
              <a:t>To understand how the rating works, we need to make a digression into wine rating.</a:t>
            </a:r>
          </a:p>
        </p:txBody>
      </p:sp>
      <p:sp>
        <p:nvSpPr>
          <p:cNvPr id="5" name="Textfeld 4">
            <a:extLst>
              <a:ext uri="{FF2B5EF4-FFF2-40B4-BE49-F238E27FC236}">
                <a16:creationId xmlns:a16="http://schemas.microsoft.com/office/drawing/2014/main" id="{CC3BC9DD-1B34-9497-149D-C45F847F2C94}"/>
              </a:ext>
            </a:extLst>
          </p:cNvPr>
          <p:cNvSpPr txBox="1"/>
          <p:nvPr/>
        </p:nvSpPr>
        <p:spPr>
          <a:xfrm>
            <a:off x="9864840" y="6239933"/>
            <a:ext cx="2469831" cy="200055"/>
          </a:xfrm>
          <a:prstGeom prst="rect">
            <a:avLst/>
          </a:prstGeom>
          <a:noFill/>
        </p:spPr>
        <p:txBody>
          <a:bodyPr wrap="square">
            <a:spAutoFit/>
          </a:bodyPr>
          <a:lstStyle/>
          <a:p>
            <a:r>
              <a:rPr lang="en-US" sz="700" b="0" i="0">
                <a:effectLst/>
                <a:latin typeface="Proxima Nova"/>
              </a:rPr>
              <a:t>This has been designed using images from Flaticon.com</a:t>
            </a:r>
            <a:endParaRPr lang="en-US" sz="700"/>
          </a:p>
        </p:txBody>
      </p:sp>
      <p:sp>
        <p:nvSpPr>
          <p:cNvPr id="16" name="Textfeld 15">
            <a:extLst>
              <a:ext uri="{FF2B5EF4-FFF2-40B4-BE49-F238E27FC236}">
                <a16:creationId xmlns:a16="http://schemas.microsoft.com/office/drawing/2014/main" id="{1FB4AFD3-DC51-194D-9FCF-38B56B1D902A}"/>
              </a:ext>
            </a:extLst>
          </p:cNvPr>
          <p:cNvSpPr txBox="1"/>
          <p:nvPr/>
        </p:nvSpPr>
        <p:spPr>
          <a:xfrm>
            <a:off x="1097280" y="2041573"/>
            <a:ext cx="4189378" cy="2308324"/>
          </a:xfrm>
          <a:prstGeom prst="rect">
            <a:avLst/>
          </a:prstGeom>
          <a:noFill/>
        </p:spPr>
        <p:txBody>
          <a:bodyPr wrap="square">
            <a:spAutoFit/>
          </a:bodyPr>
          <a:lstStyle/>
          <a:p>
            <a:r>
              <a:rPr lang="en-US" i="1" dirty="0">
                <a:solidFill>
                  <a:schemeClr val="tx1"/>
                </a:solidFill>
                <a:effectLst/>
              </a:rPr>
              <a:t>“No one argues with the incontestable fact that tasting is a </a:t>
            </a:r>
            <a:r>
              <a:rPr lang="en-US" b="1" i="1" dirty="0">
                <a:solidFill>
                  <a:schemeClr val="tx1"/>
                </a:solidFill>
                <a:effectLst/>
              </a:rPr>
              <a:t>subjective</a:t>
            </a:r>
            <a:r>
              <a:rPr lang="en-US" i="1" dirty="0">
                <a:solidFill>
                  <a:schemeClr val="tx1"/>
                </a:solidFill>
                <a:effectLst/>
              </a:rPr>
              <a:t> endeavor. The measure of an effective wine critic should be his or her timely and useful rendering of an intelligent laundry list of good examples of different styles of winemaking in various price categories.” </a:t>
            </a:r>
          </a:p>
          <a:p>
            <a:r>
              <a:rPr lang="en-US" i="1" dirty="0">
                <a:solidFill>
                  <a:schemeClr val="tx1"/>
                </a:solidFill>
                <a:effectLst/>
              </a:rPr>
              <a:t>- </a:t>
            </a:r>
            <a:r>
              <a:rPr lang="de-DE" b="1" i="0" dirty="0">
                <a:solidFill>
                  <a:schemeClr val="tx1"/>
                </a:solidFill>
                <a:effectLst/>
              </a:rPr>
              <a:t>Robert Parker</a:t>
            </a:r>
            <a:endParaRPr lang="de-DE" dirty="0">
              <a:solidFill>
                <a:schemeClr val="tx1"/>
              </a:solidFill>
            </a:endParaRPr>
          </a:p>
        </p:txBody>
      </p:sp>
      <p:pic>
        <p:nvPicPr>
          <p:cNvPr id="7" name="Grafik 6">
            <a:extLst>
              <a:ext uri="{FF2B5EF4-FFF2-40B4-BE49-F238E27FC236}">
                <a16:creationId xmlns:a16="http://schemas.microsoft.com/office/drawing/2014/main" id="{C3731DC0-4BE2-15EF-4425-D1EF8647073E}"/>
              </a:ext>
            </a:extLst>
          </p:cNvPr>
          <p:cNvPicPr>
            <a:picLocks noChangeAspect="1"/>
          </p:cNvPicPr>
          <p:nvPr/>
        </p:nvPicPr>
        <p:blipFill>
          <a:blip r:embed="rId3"/>
          <a:stretch>
            <a:fillRect/>
          </a:stretch>
        </p:blipFill>
        <p:spPr>
          <a:xfrm>
            <a:off x="5389619" y="2041573"/>
            <a:ext cx="5766061" cy="4126314"/>
          </a:xfrm>
          <a:prstGeom prst="rect">
            <a:avLst/>
          </a:prstGeom>
        </p:spPr>
      </p:pic>
      <p:sp>
        <p:nvSpPr>
          <p:cNvPr id="3" name="슬라이드 번호 개체 틀 2">
            <a:extLst>
              <a:ext uri="{FF2B5EF4-FFF2-40B4-BE49-F238E27FC236}">
                <a16:creationId xmlns:a16="http://schemas.microsoft.com/office/drawing/2014/main" id="{581A8036-8C83-9D12-2330-70E87994FE2B}"/>
              </a:ext>
            </a:extLst>
          </p:cNvPr>
          <p:cNvSpPr>
            <a:spLocks noGrp="1"/>
          </p:cNvSpPr>
          <p:nvPr>
            <p:ph type="sldNum" sz="quarter" idx="12"/>
          </p:nvPr>
        </p:nvSpPr>
        <p:spPr/>
        <p:txBody>
          <a:bodyPr/>
          <a:lstStyle/>
          <a:p>
            <a:fld id="{3A98EE3D-8CD1-4C3F-BD1C-C98C9596463C}" type="slidenum">
              <a:rPr lang="de-DE" noProof="0" smtClean="0"/>
              <a:t>3</a:t>
            </a:fld>
            <a:endParaRPr lang="ko-KR" altLang="en-US"/>
          </a:p>
        </p:txBody>
      </p:sp>
    </p:spTree>
    <p:extLst>
      <p:ext uri="{BB962C8B-B14F-4D97-AF65-F5344CB8AC3E}">
        <p14:creationId xmlns:p14="http://schemas.microsoft.com/office/powerpoint/2010/main" val="3831999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D0A6A2-A2DC-9622-1D8E-B5DEB2DBABF4}"/>
              </a:ext>
            </a:extLst>
          </p:cNvPr>
          <p:cNvSpPr>
            <a:spLocks noGrp="1"/>
          </p:cNvSpPr>
          <p:nvPr>
            <p:ph type="title"/>
          </p:nvPr>
        </p:nvSpPr>
        <p:spPr>
          <a:xfrm>
            <a:off x="1097280" y="286603"/>
            <a:ext cx="10058400" cy="1450757"/>
          </a:xfrm>
        </p:spPr>
        <p:txBody>
          <a:bodyPr vert="horz" lIns="91440" tIns="45720" rIns="91440" bIns="45720" rtlCol="0" anchor="b">
            <a:normAutofit/>
          </a:bodyPr>
          <a:lstStyle/>
          <a:p>
            <a:r>
              <a:rPr lang="en-US" sz="3200"/>
              <a:t>Wine is more than chemistry</a:t>
            </a:r>
            <a:endParaRPr lang="de-DE" sz="3200" i="0" kern="1200" spc="-50" baseline="0">
              <a:latin typeface="+mj-lt"/>
              <a:ea typeface="+mj-ea"/>
              <a:cs typeface="+mj-cs"/>
            </a:endParaRPr>
          </a:p>
        </p:txBody>
      </p:sp>
      <p:sp>
        <p:nvSpPr>
          <p:cNvPr id="4" name="Inhaltsplatzhalter 2">
            <a:extLst>
              <a:ext uri="{FF2B5EF4-FFF2-40B4-BE49-F238E27FC236}">
                <a16:creationId xmlns:a16="http://schemas.microsoft.com/office/drawing/2014/main" id="{7198DEAE-A831-DE00-4CDA-14AD8C199CF3}"/>
              </a:ext>
            </a:extLst>
          </p:cNvPr>
          <p:cNvSpPr txBox="1">
            <a:spLocks/>
          </p:cNvSpPr>
          <p:nvPr/>
        </p:nvSpPr>
        <p:spPr>
          <a:xfrm>
            <a:off x="1097280" y="2120900"/>
            <a:ext cx="4639736" cy="3748193"/>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179388" indent="-179388">
              <a:lnSpc>
                <a:spcPct val="90000"/>
              </a:lnSpc>
              <a:buFont typeface="Calibri" panose="020F0502020204030204" pitchFamily="34" charset="0"/>
              <a:buChar char="•"/>
            </a:pPr>
            <a:r>
              <a:rPr lang="de-DE" sz="1800" dirty="0" err="1"/>
              <a:t>When</a:t>
            </a:r>
            <a:r>
              <a:rPr lang="de-DE" sz="1800" dirty="0"/>
              <a:t> </a:t>
            </a:r>
            <a:r>
              <a:rPr lang="de-DE" sz="1800" dirty="0" err="1"/>
              <a:t>trying</a:t>
            </a:r>
            <a:r>
              <a:rPr lang="de-DE" sz="1800" dirty="0"/>
              <a:t> </a:t>
            </a:r>
            <a:r>
              <a:rPr lang="de-DE" sz="1800" dirty="0" err="1"/>
              <a:t>to</a:t>
            </a:r>
            <a:r>
              <a:rPr lang="de-DE" sz="1800" dirty="0"/>
              <a:t> </a:t>
            </a:r>
            <a:r>
              <a:rPr lang="de-DE" sz="1800" dirty="0" err="1"/>
              <a:t>predict</a:t>
            </a:r>
            <a:r>
              <a:rPr lang="de-DE" sz="1800" dirty="0"/>
              <a:t> </a:t>
            </a:r>
            <a:r>
              <a:rPr lang="de-DE" sz="1800" dirty="0" err="1"/>
              <a:t>wine</a:t>
            </a:r>
            <a:r>
              <a:rPr lang="de-DE" sz="1800" dirty="0"/>
              <a:t> </a:t>
            </a:r>
            <a:r>
              <a:rPr lang="de-DE" sz="1800" dirty="0" err="1"/>
              <a:t>quality</a:t>
            </a:r>
            <a:r>
              <a:rPr lang="de-DE" sz="1800" dirty="0"/>
              <a:t>, </a:t>
            </a:r>
            <a:r>
              <a:rPr lang="de-DE" sz="1800" dirty="0" err="1"/>
              <a:t>there</a:t>
            </a:r>
            <a:r>
              <a:rPr lang="de-DE" sz="1800" dirty="0"/>
              <a:t> </a:t>
            </a:r>
            <a:r>
              <a:rPr lang="de-DE" sz="1800" dirty="0" err="1"/>
              <a:t>are</a:t>
            </a:r>
            <a:r>
              <a:rPr lang="de-DE" sz="1800" dirty="0"/>
              <a:t> </a:t>
            </a:r>
            <a:r>
              <a:rPr lang="de-DE" sz="1800" dirty="0" err="1"/>
              <a:t>many</a:t>
            </a:r>
            <a:r>
              <a:rPr lang="de-DE" sz="1800" dirty="0"/>
              <a:t> </a:t>
            </a:r>
            <a:r>
              <a:rPr lang="de-DE" sz="1800" dirty="0" err="1"/>
              <a:t>attempts</a:t>
            </a:r>
            <a:r>
              <a:rPr lang="de-DE" sz="1800" dirty="0"/>
              <a:t> </a:t>
            </a:r>
            <a:r>
              <a:rPr lang="de-DE" sz="1800" dirty="0" err="1"/>
              <a:t>to</a:t>
            </a:r>
            <a:r>
              <a:rPr lang="de-DE" sz="1800" dirty="0"/>
              <a:t> </a:t>
            </a:r>
            <a:r>
              <a:rPr lang="de-DE" sz="1800" dirty="0" err="1"/>
              <a:t>use</a:t>
            </a:r>
            <a:r>
              <a:rPr lang="de-DE" sz="1800" dirty="0"/>
              <a:t> </a:t>
            </a:r>
            <a:r>
              <a:rPr lang="de-DE" sz="1800" dirty="0" err="1"/>
              <a:t>chemical</a:t>
            </a:r>
            <a:r>
              <a:rPr lang="de-DE" sz="1800" dirty="0"/>
              <a:t> </a:t>
            </a:r>
            <a:r>
              <a:rPr lang="de-DE" sz="1800" dirty="0" err="1"/>
              <a:t>data</a:t>
            </a:r>
            <a:r>
              <a:rPr lang="de-DE" sz="1800" dirty="0"/>
              <a:t> like </a:t>
            </a:r>
            <a:r>
              <a:rPr lang="en-US" sz="1800" dirty="0"/>
              <a:t>alcohol, acids, sugars and other components</a:t>
            </a:r>
            <a:r>
              <a:rPr lang="de-DE" sz="1800" dirty="0"/>
              <a:t>.</a:t>
            </a:r>
          </a:p>
          <a:p>
            <a:pPr marL="471996" lvl="1" indent="-179388">
              <a:lnSpc>
                <a:spcPct val="90000"/>
              </a:lnSpc>
              <a:buFont typeface="Calibri" panose="020F0502020204030204" pitchFamily="34" charset="0"/>
              <a:buChar char="•"/>
            </a:pPr>
            <a:r>
              <a:rPr lang="de-DE" sz="1800" dirty="0"/>
              <a:t>The </a:t>
            </a:r>
            <a:r>
              <a:rPr lang="de-DE" sz="1800" dirty="0" err="1"/>
              <a:t>result</a:t>
            </a:r>
            <a:r>
              <a:rPr lang="de-DE" sz="1800" dirty="0"/>
              <a:t>: The </a:t>
            </a:r>
            <a:r>
              <a:rPr lang="de-DE" sz="1800" dirty="0" err="1"/>
              <a:t>more</a:t>
            </a:r>
            <a:r>
              <a:rPr lang="de-DE" sz="1800" dirty="0"/>
              <a:t> </a:t>
            </a:r>
            <a:r>
              <a:rPr lang="de-DE" sz="1800" dirty="0" err="1"/>
              <a:t>alcohol</a:t>
            </a:r>
            <a:r>
              <a:rPr lang="de-DE" sz="1800" dirty="0"/>
              <a:t>, </a:t>
            </a:r>
            <a:r>
              <a:rPr lang="de-DE" sz="1800" dirty="0" err="1"/>
              <a:t>the</a:t>
            </a:r>
            <a:r>
              <a:rPr lang="de-DE" sz="1800" dirty="0"/>
              <a:t> better</a:t>
            </a:r>
            <a:r>
              <a:rPr lang="de-DE" sz="1800" baseline="30000" dirty="0"/>
              <a:t>1</a:t>
            </a:r>
          </a:p>
          <a:p>
            <a:pPr marL="179388" indent="-179388">
              <a:lnSpc>
                <a:spcPct val="90000"/>
              </a:lnSpc>
              <a:buFont typeface="Calibri" panose="020F0502020204030204" pitchFamily="34" charset="0"/>
              <a:buChar char="•"/>
            </a:pPr>
            <a:r>
              <a:rPr lang="en-US" sz="1800" dirty="0" err="1"/>
              <a:t>Tastry</a:t>
            </a:r>
            <a:r>
              <a:rPr lang="en-US" sz="1800" dirty="0"/>
              <a:t> founder </a:t>
            </a:r>
            <a:r>
              <a:rPr lang="en-US" sz="1800" b="1" dirty="0"/>
              <a:t>Katerina </a:t>
            </a:r>
            <a:r>
              <a:rPr lang="en-US" sz="1800" b="1" dirty="0" err="1"/>
              <a:t>Axelsson</a:t>
            </a:r>
            <a:r>
              <a:rPr lang="en-US" sz="1800" b="1" dirty="0"/>
              <a:t> </a:t>
            </a:r>
            <a:r>
              <a:rPr lang="en-US" sz="1800" dirty="0"/>
              <a:t>noticed a big discrepancy in the rating of two bottles of wine from the same batch</a:t>
            </a:r>
          </a:p>
          <a:p>
            <a:pPr marL="471996" lvl="1" indent="-179388">
              <a:lnSpc>
                <a:spcPct val="90000"/>
              </a:lnSpc>
              <a:buFont typeface="Calibri" panose="020F0502020204030204" pitchFamily="34" charset="0"/>
              <a:buChar char="•"/>
            </a:pPr>
            <a:r>
              <a:rPr lang="en-US" sz="1800" dirty="0"/>
              <a:t>The taste of the wine can even change during transport</a:t>
            </a:r>
          </a:p>
          <a:p>
            <a:pPr marL="179388" indent="-179388">
              <a:lnSpc>
                <a:spcPct val="90000"/>
              </a:lnSpc>
              <a:buFont typeface="Calibri" panose="020F0502020204030204" pitchFamily="34" charset="0"/>
              <a:buChar char="•"/>
            </a:pPr>
            <a:r>
              <a:rPr lang="en-US" sz="1800" dirty="0"/>
              <a:t>That is why modern companies consider more than just the chemical components.</a:t>
            </a:r>
            <a:endParaRPr lang="de-DE" sz="1800" dirty="0"/>
          </a:p>
        </p:txBody>
      </p:sp>
      <p:pic>
        <p:nvPicPr>
          <p:cNvPr id="1026" name="Picture 2">
            <a:extLst>
              <a:ext uri="{FF2B5EF4-FFF2-40B4-BE49-F238E27FC236}">
                <a16:creationId xmlns:a16="http://schemas.microsoft.com/office/drawing/2014/main" id="{4FF47F70-C71C-E85D-A2CF-D6D5EE86853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15944" y="2139103"/>
            <a:ext cx="4639736" cy="3711788"/>
          </a:xfrm>
          <a:prstGeom prst="rect">
            <a:avLst/>
          </a:prstGeom>
          <a:solidFill>
            <a:srgbClr val="FFFFFF"/>
          </a:solidFill>
        </p:spPr>
      </p:pic>
      <p:sp>
        <p:nvSpPr>
          <p:cNvPr id="8" name="Textfeld 7">
            <a:extLst>
              <a:ext uri="{FF2B5EF4-FFF2-40B4-BE49-F238E27FC236}">
                <a16:creationId xmlns:a16="http://schemas.microsoft.com/office/drawing/2014/main" id="{C5C70A94-8925-3375-5319-7F8E945C626A}"/>
              </a:ext>
            </a:extLst>
          </p:cNvPr>
          <p:cNvSpPr txBox="1"/>
          <p:nvPr/>
        </p:nvSpPr>
        <p:spPr>
          <a:xfrm>
            <a:off x="7249734" y="5869093"/>
            <a:ext cx="3905946" cy="230832"/>
          </a:xfrm>
          <a:prstGeom prst="rect">
            <a:avLst/>
          </a:prstGeom>
          <a:noFill/>
        </p:spPr>
        <p:txBody>
          <a:bodyPr wrap="square">
            <a:spAutoFit/>
          </a:bodyPr>
          <a:lstStyle/>
          <a:p>
            <a:r>
              <a:rPr lang="en-US" sz="900" baseline="30000"/>
              <a:t>Image by Travis Tang from https://towardsdatascience.com/what-makes-a-wine-good-ea370601a8e4</a:t>
            </a:r>
            <a:endParaRPr lang="en-US" sz="900"/>
          </a:p>
        </p:txBody>
      </p:sp>
      <p:sp>
        <p:nvSpPr>
          <p:cNvPr id="3" name="Textfeld 2">
            <a:extLst>
              <a:ext uri="{FF2B5EF4-FFF2-40B4-BE49-F238E27FC236}">
                <a16:creationId xmlns:a16="http://schemas.microsoft.com/office/drawing/2014/main" id="{FEAB8D1E-A21D-B7AF-1BC2-F33C7880107E}"/>
              </a:ext>
            </a:extLst>
          </p:cNvPr>
          <p:cNvSpPr txBox="1"/>
          <p:nvPr/>
        </p:nvSpPr>
        <p:spPr>
          <a:xfrm>
            <a:off x="7658912" y="6196793"/>
            <a:ext cx="4639736" cy="215444"/>
          </a:xfrm>
          <a:prstGeom prst="rect">
            <a:avLst/>
          </a:prstGeom>
          <a:noFill/>
        </p:spPr>
        <p:txBody>
          <a:bodyPr wrap="square">
            <a:spAutoFit/>
          </a:bodyPr>
          <a:lstStyle/>
          <a:p>
            <a:r>
              <a:rPr lang="en-US" sz="800" baseline="30000"/>
              <a:t>1 </a:t>
            </a:r>
            <a:r>
              <a:rPr lang="en-US" sz="800">
                <a:hlinkClick r:id="rId4"/>
              </a:rPr>
              <a:t>https://towardsdatascience.com/what-makes-a-wine-good-ea370601a8e4</a:t>
            </a:r>
            <a:r>
              <a:rPr lang="en-US" sz="800"/>
              <a:t>, Travis Tang, 22.10.2020 </a:t>
            </a:r>
          </a:p>
        </p:txBody>
      </p:sp>
      <p:sp>
        <p:nvSpPr>
          <p:cNvPr id="5" name="슬라이드 번호 개체 틀 4">
            <a:extLst>
              <a:ext uri="{FF2B5EF4-FFF2-40B4-BE49-F238E27FC236}">
                <a16:creationId xmlns:a16="http://schemas.microsoft.com/office/drawing/2014/main" id="{55C72084-E1A0-9C78-C338-CCE78CBA9CBB}"/>
              </a:ext>
            </a:extLst>
          </p:cNvPr>
          <p:cNvSpPr>
            <a:spLocks noGrp="1"/>
          </p:cNvSpPr>
          <p:nvPr>
            <p:ph type="sldNum" sz="quarter" idx="12"/>
          </p:nvPr>
        </p:nvSpPr>
        <p:spPr/>
        <p:txBody>
          <a:bodyPr/>
          <a:lstStyle/>
          <a:p>
            <a:fld id="{3A98EE3D-8CD1-4C3F-BD1C-C98C9596463C}" type="slidenum">
              <a:rPr lang="de-DE" noProof="0" smtClean="0"/>
              <a:t>4</a:t>
            </a:fld>
            <a:endParaRPr lang="ko-KR" altLang="en-US"/>
          </a:p>
        </p:txBody>
      </p:sp>
    </p:spTree>
    <p:extLst>
      <p:ext uri="{BB962C8B-B14F-4D97-AF65-F5344CB8AC3E}">
        <p14:creationId xmlns:p14="http://schemas.microsoft.com/office/powerpoint/2010/main" val="2037741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8955B01-7E1F-9F92-3AD1-AB7F132DEBEF}"/>
              </a:ext>
            </a:extLst>
          </p:cNvPr>
          <p:cNvSpPr>
            <a:spLocks noGrp="1"/>
          </p:cNvSpPr>
          <p:nvPr>
            <p:ph type="title"/>
          </p:nvPr>
        </p:nvSpPr>
        <p:spPr/>
        <p:txBody>
          <a:bodyPr>
            <a:normAutofit/>
          </a:bodyPr>
          <a:lstStyle/>
          <a:p>
            <a:r>
              <a:rPr lang="en-US" sz="3200"/>
              <a:t>Climate has a big impact on wine quality</a:t>
            </a:r>
          </a:p>
        </p:txBody>
      </p:sp>
      <p:sp>
        <p:nvSpPr>
          <p:cNvPr id="3" name="Inhaltsplatzhalter 2">
            <a:extLst>
              <a:ext uri="{FF2B5EF4-FFF2-40B4-BE49-F238E27FC236}">
                <a16:creationId xmlns:a16="http://schemas.microsoft.com/office/drawing/2014/main" id="{AA80BC62-E28A-5BC2-4418-B454CDC97EE8}"/>
              </a:ext>
            </a:extLst>
          </p:cNvPr>
          <p:cNvSpPr>
            <a:spLocks noGrp="1"/>
          </p:cNvSpPr>
          <p:nvPr>
            <p:ph idx="1"/>
          </p:nvPr>
        </p:nvSpPr>
        <p:spPr>
          <a:xfrm>
            <a:off x="1097280" y="2108201"/>
            <a:ext cx="4304814" cy="3760891"/>
          </a:xfrm>
        </p:spPr>
        <p:txBody>
          <a:bodyPr>
            <a:normAutofit fontScale="92500"/>
          </a:bodyPr>
          <a:lstStyle/>
          <a:p>
            <a:pPr marL="179388" indent="-179388">
              <a:buFont typeface="Arial" panose="020B0604020202020204" pitchFamily="34" charset="0"/>
              <a:buChar char="•"/>
            </a:pPr>
            <a:r>
              <a:rPr lang="en-US" dirty="0"/>
              <a:t>Based on literature, “air temperature is considered the most important factor in the overall growth and productivity of winegrapes”.</a:t>
            </a:r>
            <a:r>
              <a:rPr lang="en-US" baseline="30000" dirty="0"/>
              <a:t>1</a:t>
            </a:r>
            <a:endParaRPr lang="en-US" dirty="0"/>
          </a:p>
          <a:p>
            <a:pPr marL="179388" indent="-179388">
              <a:buFont typeface="Arial" panose="020B0604020202020204" pitchFamily="34" charset="0"/>
              <a:buChar char="•"/>
            </a:pPr>
            <a:r>
              <a:rPr lang="en-US" dirty="0"/>
              <a:t>Warmer climates result in more alcoholic, full-bodied wines with higher sugar levels, darker color and easier ripening.</a:t>
            </a:r>
            <a:r>
              <a:rPr lang="en-US" baseline="30000" dirty="0"/>
              <a:t>2</a:t>
            </a:r>
          </a:p>
          <a:p>
            <a:pPr marL="179388" indent="-179388">
              <a:buFont typeface="Arial" panose="020B0604020202020204" pitchFamily="34" charset="0"/>
              <a:buChar char="•"/>
            </a:pPr>
            <a:r>
              <a:rPr lang="en-US" dirty="0"/>
              <a:t>Cool climates (less than 15 ℃) results in crisp, higher-acidity, fresher wine with lighter body, low sugar level but difficult ripening.</a:t>
            </a:r>
            <a:r>
              <a:rPr lang="en-US" baseline="30000" dirty="0"/>
              <a:t>3</a:t>
            </a:r>
          </a:p>
        </p:txBody>
      </p:sp>
      <p:sp>
        <p:nvSpPr>
          <p:cNvPr id="4" name="Textfeld 3">
            <a:extLst>
              <a:ext uri="{FF2B5EF4-FFF2-40B4-BE49-F238E27FC236}">
                <a16:creationId xmlns:a16="http://schemas.microsoft.com/office/drawing/2014/main" id="{C0FEA2AE-55BE-1E41-16F7-18812680011D}"/>
              </a:ext>
            </a:extLst>
          </p:cNvPr>
          <p:cNvSpPr txBox="1"/>
          <p:nvPr/>
        </p:nvSpPr>
        <p:spPr>
          <a:xfrm>
            <a:off x="9568950" y="4509294"/>
            <a:ext cx="2681416" cy="2062103"/>
          </a:xfrm>
          <a:prstGeom prst="rect">
            <a:avLst/>
          </a:prstGeom>
          <a:noFill/>
        </p:spPr>
        <p:txBody>
          <a:bodyPr wrap="square">
            <a:spAutoFit/>
          </a:bodyPr>
          <a:lstStyle/>
          <a:p>
            <a:r>
              <a:rPr lang="en-US" sz="800" baseline="30000"/>
              <a:t>1 </a:t>
            </a:r>
            <a:r>
              <a:rPr lang="en-US" sz="800" b="0" i="0">
                <a:solidFill>
                  <a:srgbClr val="1C1D1E"/>
                </a:solidFill>
                <a:effectLst/>
              </a:rPr>
              <a:t>Jones, G. V., and F. Alves. 2012. Impact of climate change on wine production: a global overview and regional assessment in the Douro Valley of Portugal.</a:t>
            </a:r>
          </a:p>
          <a:p>
            <a:endParaRPr lang="en-US" sz="800">
              <a:solidFill>
                <a:srgbClr val="1C1D1E"/>
              </a:solidFill>
            </a:endParaRPr>
          </a:p>
          <a:p>
            <a:r>
              <a:rPr lang="en-US" sz="800" baseline="30000">
                <a:solidFill>
                  <a:srgbClr val="1C1D1E"/>
                </a:solidFill>
              </a:rPr>
              <a:t>2 </a:t>
            </a:r>
            <a:r>
              <a:rPr lang="en-US" sz="800">
                <a:solidFill>
                  <a:srgbClr val="1C1D1E"/>
                </a:solidFill>
              </a:rPr>
              <a:t>Greg Spellman, Wine, weather and climate, University College Northampton, p. 230</a:t>
            </a:r>
          </a:p>
          <a:p>
            <a:endParaRPr lang="en-US" sz="800">
              <a:solidFill>
                <a:srgbClr val="1C1D1E"/>
              </a:solidFill>
            </a:endParaRPr>
          </a:p>
          <a:p>
            <a:r>
              <a:rPr lang="en-US" sz="800" baseline="30000">
                <a:solidFill>
                  <a:srgbClr val="1C1D1E"/>
                </a:solidFill>
              </a:rPr>
              <a:t>3 </a:t>
            </a:r>
            <a:r>
              <a:rPr lang="en-US" sz="800">
                <a:solidFill>
                  <a:srgbClr val="1C1D1E"/>
                </a:solidFill>
              </a:rPr>
              <a:t>Greg Spellman, Wine, weather and climate, University College Northampton, p. 230</a:t>
            </a:r>
          </a:p>
          <a:p>
            <a:endParaRPr lang="en-US" sz="800">
              <a:solidFill>
                <a:srgbClr val="1C1D1E"/>
              </a:solidFill>
            </a:endParaRPr>
          </a:p>
          <a:p>
            <a:r>
              <a:rPr lang="en-US" sz="800">
                <a:solidFill>
                  <a:srgbClr val="1C1D1E"/>
                </a:solidFill>
              </a:rPr>
              <a:t>Image: </a:t>
            </a:r>
            <a:r>
              <a:rPr lang="en-US" sz="800">
                <a:solidFill>
                  <a:srgbClr val="1C1D1E"/>
                </a:solidFill>
                <a:hlinkClick r:id="rId3"/>
              </a:rPr>
              <a:t>https://onlinelibrary.wiley.com/doi/10.1002/fes3.14#fes314-bib-0073</a:t>
            </a:r>
            <a:r>
              <a:rPr lang="en-US" sz="800">
                <a:solidFill>
                  <a:srgbClr val="1C1D1E"/>
                </a:solidFill>
              </a:rPr>
              <a:t>, adapted from </a:t>
            </a:r>
            <a:r>
              <a:rPr lang="en-US" sz="800" b="0" i="0">
                <a:solidFill>
                  <a:srgbClr val="1C1D1E"/>
                </a:solidFill>
                <a:effectLst/>
              </a:rPr>
              <a:t>Jones, G. V. 2006. Climate and terroir: impacts of climate variability and change on wine. p. 1–14</a:t>
            </a:r>
            <a:endParaRPr lang="en-US" sz="800"/>
          </a:p>
          <a:p>
            <a:endParaRPr lang="en-US" sz="800"/>
          </a:p>
        </p:txBody>
      </p:sp>
      <p:pic>
        <p:nvPicPr>
          <p:cNvPr id="1026" name="Picture 2" descr="Details are in the caption following the image">
            <a:extLst>
              <a:ext uri="{FF2B5EF4-FFF2-40B4-BE49-F238E27FC236}">
                <a16:creationId xmlns:a16="http://schemas.microsoft.com/office/drawing/2014/main" id="{13232384-05D3-26E3-B41D-472BE23C0A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7205" y="2003896"/>
            <a:ext cx="3336634" cy="4266795"/>
          </a:xfrm>
          <a:prstGeom prst="rect">
            <a:avLst/>
          </a:prstGeom>
          <a:noFill/>
          <a:extLst>
            <a:ext uri="{909E8E84-426E-40DD-AFC4-6F175D3DCCD1}">
              <a14:hiddenFill xmlns:a14="http://schemas.microsoft.com/office/drawing/2010/main">
                <a:solidFill>
                  <a:srgbClr val="FFFFFF"/>
                </a:solidFill>
              </a14:hiddenFill>
            </a:ext>
          </a:extLst>
        </p:spPr>
      </p:pic>
      <p:sp>
        <p:nvSpPr>
          <p:cNvPr id="5" name="Rechteck 4">
            <a:extLst>
              <a:ext uri="{FF2B5EF4-FFF2-40B4-BE49-F238E27FC236}">
                <a16:creationId xmlns:a16="http://schemas.microsoft.com/office/drawing/2014/main" id="{14C5A49A-2C80-8D7D-BAD4-D90E6DDEF813}"/>
              </a:ext>
            </a:extLst>
          </p:cNvPr>
          <p:cNvSpPr/>
          <p:nvPr/>
        </p:nvSpPr>
        <p:spPr>
          <a:xfrm>
            <a:off x="7767592" y="2217637"/>
            <a:ext cx="1311557" cy="144563"/>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6" name="Rechteck 5">
            <a:extLst>
              <a:ext uri="{FF2B5EF4-FFF2-40B4-BE49-F238E27FC236}">
                <a16:creationId xmlns:a16="http://schemas.microsoft.com/office/drawing/2014/main" id="{EFA5EB12-D1C0-5DDA-4713-2CDEA2CB8C64}"/>
              </a:ext>
            </a:extLst>
          </p:cNvPr>
          <p:cNvSpPr/>
          <p:nvPr/>
        </p:nvSpPr>
        <p:spPr>
          <a:xfrm>
            <a:off x="5817205" y="2016596"/>
            <a:ext cx="3336634" cy="485304"/>
          </a:xfrm>
          <a:prstGeom prst="rect">
            <a:avLst/>
          </a:prstGeom>
          <a:no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 name="슬라이드 번호 개체 틀 6">
            <a:extLst>
              <a:ext uri="{FF2B5EF4-FFF2-40B4-BE49-F238E27FC236}">
                <a16:creationId xmlns:a16="http://schemas.microsoft.com/office/drawing/2014/main" id="{DB9FB7D9-2CF9-DECA-9D04-47643E02EB64}"/>
              </a:ext>
            </a:extLst>
          </p:cNvPr>
          <p:cNvSpPr>
            <a:spLocks noGrp="1"/>
          </p:cNvSpPr>
          <p:nvPr>
            <p:ph type="sldNum" sz="quarter" idx="12"/>
          </p:nvPr>
        </p:nvSpPr>
        <p:spPr/>
        <p:txBody>
          <a:bodyPr/>
          <a:lstStyle/>
          <a:p>
            <a:fld id="{3A98EE3D-8CD1-4C3F-BD1C-C98C9596463C}" type="slidenum">
              <a:rPr lang="de-DE" noProof="0" smtClean="0"/>
              <a:t>5</a:t>
            </a:fld>
            <a:endParaRPr lang="ko-KR" altLang="en-US"/>
          </a:p>
        </p:txBody>
      </p:sp>
    </p:spTree>
    <p:extLst>
      <p:ext uri="{BB962C8B-B14F-4D97-AF65-F5344CB8AC3E}">
        <p14:creationId xmlns:p14="http://schemas.microsoft.com/office/powerpoint/2010/main" val="1363871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02E291-C247-96EF-CAB0-19C00954118F}"/>
              </a:ext>
            </a:extLst>
          </p:cNvPr>
          <p:cNvSpPr>
            <a:spLocks noGrp="1"/>
          </p:cNvSpPr>
          <p:nvPr>
            <p:ph type="title"/>
          </p:nvPr>
        </p:nvSpPr>
        <p:spPr>
          <a:xfrm>
            <a:off x="1097280" y="286603"/>
            <a:ext cx="10058400" cy="1450757"/>
          </a:xfrm>
        </p:spPr>
        <p:txBody>
          <a:bodyPr anchor="b">
            <a:normAutofit/>
          </a:bodyPr>
          <a:lstStyle/>
          <a:p>
            <a:r>
              <a:rPr lang="en-US" sz="3200" dirty="0"/>
              <a:t>About the taste of wine and grapes</a:t>
            </a:r>
          </a:p>
        </p:txBody>
      </p:sp>
      <p:sp>
        <p:nvSpPr>
          <p:cNvPr id="5" name="Inhaltsplatzhalter 2">
            <a:extLst>
              <a:ext uri="{FF2B5EF4-FFF2-40B4-BE49-F238E27FC236}">
                <a16:creationId xmlns:a16="http://schemas.microsoft.com/office/drawing/2014/main" id="{30839198-D4A1-F268-D462-93B50E7C1BDC}"/>
              </a:ext>
            </a:extLst>
          </p:cNvPr>
          <p:cNvSpPr>
            <a:spLocks noGrp="1"/>
          </p:cNvSpPr>
          <p:nvPr>
            <p:ph sz="half" idx="1"/>
          </p:nvPr>
        </p:nvSpPr>
        <p:spPr>
          <a:xfrm>
            <a:off x="1097279" y="2120900"/>
            <a:ext cx="4849563" cy="3748193"/>
          </a:xfrm>
        </p:spPr>
        <p:txBody>
          <a:bodyPr>
            <a:normAutofit fontScale="92500" lnSpcReduction="10000"/>
          </a:bodyPr>
          <a:lstStyle/>
          <a:p>
            <a:pPr marL="179388" indent="-179388">
              <a:lnSpc>
                <a:spcPct val="100000"/>
              </a:lnSpc>
              <a:buFont typeface="Arial" panose="020B0604020202020204" pitchFamily="34" charset="0"/>
              <a:buChar char="•"/>
            </a:pPr>
            <a:r>
              <a:rPr lang="de-DE" sz="1600" dirty="0" err="1"/>
              <a:t>There</a:t>
            </a:r>
            <a:r>
              <a:rPr lang="de-DE" sz="1600" dirty="0"/>
              <a:t> </a:t>
            </a:r>
            <a:r>
              <a:rPr lang="de-DE" sz="1600" dirty="0" err="1"/>
              <a:t>are</a:t>
            </a:r>
            <a:r>
              <a:rPr lang="de-DE" sz="1600" dirty="0"/>
              <a:t> </a:t>
            </a:r>
            <a:r>
              <a:rPr lang="de-DE" sz="1600" dirty="0" err="1"/>
              <a:t>many</a:t>
            </a:r>
            <a:r>
              <a:rPr lang="de-DE" sz="1600" dirty="0"/>
              <a:t> </a:t>
            </a:r>
            <a:r>
              <a:rPr lang="de-DE" sz="1600" dirty="0" err="1"/>
              <a:t>ways</a:t>
            </a:r>
            <a:r>
              <a:rPr lang="de-DE" sz="1600" dirty="0"/>
              <a:t> </a:t>
            </a:r>
            <a:r>
              <a:rPr lang="de-DE" sz="1600" dirty="0" err="1"/>
              <a:t>to</a:t>
            </a:r>
            <a:r>
              <a:rPr lang="de-DE" sz="1600" dirty="0"/>
              <a:t> </a:t>
            </a:r>
            <a:r>
              <a:rPr lang="de-DE" sz="1600" dirty="0" err="1"/>
              <a:t>describe</a:t>
            </a:r>
            <a:r>
              <a:rPr lang="de-DE" sz="1600" dirty="0"/>
              <a:t> </a:t>
            </a:r>
            <a:r>
              <a:rPr lang="de-DE" sz="1600" dirty="0" err="1"/>
              <a:t>the</a:t>
            </a:r>
            <a:r>
              <a:rPr lang="de-DE" sz="1600" dirty="0"/>
              <a:t> taste </a:t>
            </a:r>
            <a:r>
              <a:rPr lang="de-DE" sz="1600" dirty="0" err="1"/>
              <a:t>of</a:t>
            </a:r>
            <a:r>
              <a:rPr lang="de-DE" sz="1600" dirty="0"/>
              <a:t> a </a:t>
            </a:r>
            <a:r>
              <a:rPr lang="de-DE" sz="1600" dirty="0" err="1"/>
              <a:t>wine</a:t>
            </a:r>
            <a:r>
              <a:rPr lang="de-DE" sz="1600" dirty="0"/>
              <a:t>. </a:t>
            </a:r>
            <a:r>
              <a:rPr lang="de-DE" sz="1600" dirty="0" err="1"/>
              <a:t>Some</a:t>
            </a:r>
            <a:r>
              <a:rPr lang="de-DE" sz="1600" dirty="0"/>
              <a:t> </a:t>
            </a:r>
            <a:r>
              <a:rPr lang="de-DE" sz="1600" dirty="0" err="1"/>
              <a:t>terms</a:t>
            </a:r>
            <a:r>
              <a:rPr lang="de-DE" sz="1600" dirty="0"/>
              <a:t> </a:t>
            </a:r>
            <a:r>
              <a:rPr lang="de-DE" sz="1600" dirty="0" err="1"/>
              <a:t>are</a:t>
            </a:r>
            <a:r>
              <a:rPr lang="de-DE" sz="1600" dirty="0"/>
              <a:t> </a:t>
            </a:r>
            <a:r>
              <a:rPr lang="de-DE" sz="1600" dirty="0" err="1"/>
              <a:t>important</a:t>
            </a:r>
            <a:r>
              <a:rPr lang="de-DE" sz="1600" dirty="0"/>
              <a:t> </a:t>
            </a:r>
            <a:r>
              <a:rPr lang="de-DE" sz="1600" dirty="0" err="1"/>
              <a:t>for</a:t>
            </a:r>
            <a:r>
              <a:rPr lang="de-DE" sz="1600" dirty="0"/>
              <a:t> </a:t>
            </a:r>
            <a:r>
              <a:rPr lang="de-DE" sz="1600" dirty="0" err="1"/>
              <a:t>our</a:t>
            </a:r>
            <a:r>
              <a:rPr lang="de-DE" sz="1600" dirty="0"/>
              <a:t> </a:t>
            </a:r>
            <a:r>
              <a:rPr lang="de-DE" sz="1600" dirty="0" err="1"/>
              <a:t>research</a:t>
            </a:r>
            <a:r>
              <a:rPr lang="de-DE" sz="1600" dirty="0"/>
              <a:t>.</a:t>
            </a:r>
          </a:p>
          <a:p>
            <a:pPr marL="179388" indent="-179388">
              <a:lnSpc>
                <a:spcPct val="100000"/>
              </a:lnSpc>
              <a:buFont typeface="Arial" panose="020B0604020202020204" pitchFamily="34" charset="0"/>
              <a:buChar char="•"/>
            </a:pPr>
            <a:r>
              <a:rPr lang="en-US" sz="1600" dirty="0"/>
              <a:t>“</a:t>
            </a:r>
            <a:r>
              <a:rPr lang="en-US" sz="1600" b="1" dirty="0"/>
              <a:t>Aroma</a:t>
            </a:r>
            <a:r>
              <a:rPr lang="en-US" sz="1600" dirty="0"/>
              <a:t> - Sometimes called the ‘bouquet’. This is essentially the smell of a wine and is frequently used to describe older wines. Common aromas associated with wines include fruit, herbs, flowers, earth, grass, tobacco, mocha and chocolate.”</a:t>
            </a:r>
            <a:r>
              <a:rPr lang="en-US" sz="1600" baseline="30000" dirty="0"/>
              <a:t>1</a:t>
            </a:r>
          </a:p>
          <a:p>
            <a:pPr marL="179388" indent="-179388">
              <a:lnSpc>
                <a:spcPct val="100000"/>
              </a:lnSpc>
              <a:buFont typeface="Arial" panose="020B0604020202020204" pitchFamily="34" charset="0"/>
              <a:buChar char="•"/>
            </a:pPr>
            <a:r>
              <a:rPr lang="en-US" sz="1600" b="1" dirty="0"/>
              <a:t>“Tannic</a:t>
            </a:r>
            <a:r>
              <a:rPr lang="en-US" sz="1600" dirty="0"/>
              <a:t> - Tannins are an important component of </a:t>
            </a:r>
            <a:r>
              <a:rPr lang="en-US" sz="1600" b="1" dirty="0"/>
              <a:t>red wine</a:t>
            </a:r>
            <a:r>
              <a:rPr lang="en-US" sz="1600" dirty="0"/>
              <a:t>. Alone, they can taste bitter, but will yield different results depending on how they’re blended with other elements of the wine.”</a:t>
            </a:r>
            <a:r>
              <a:rPr lang="en-US" sz="1600" baseline="30000" dirty="0"/>
              <a:t>2</a:t>
            </a:r>
          </a:p>
          <a:p>
            <a:pPr marL="179388" indent="-179388">
              <a:lnSpc>
                <a:spcPct val="100000"/>
              </a:lnSpc>
              <a:buFont typeface="Arial" panose="020B0604020202020204" pitchFamily="34" charset="0"/>
              <a:buChar char="•"/>
            </a:pPr>
            <a:r>
              <a:rPr lang="en-US" sz="1600" b="1" dirty="0"/>
              <a:t>“Acidity</a:t>
            </a:r>
            <a:r>
              <a:rPr lang="en-US" sz="1600" dirty="0"/>
              <a:t> - Acid is an important component in wines – particularly </a:t>
            </a:r>
            <a:r>
              <a:rPr lang="en-US" sz="1600" b="1" dirty="0"/>
              <a:t>whites</a:t>
            </a:r>
            <a:r>
              <a:rPr lang="en-US" sz="1600" dirty="0"/>
              <a:t>. It gives the wine freshness and zing. The more acidic a wine, the more refreshing, </a:t>
            </a:r>
            <a:r>
              <a:rPr lang="en-US" sz="1600" b="1" dirty="0"/>
              <a:t>crisp</a:t>
            </a:r>
            <a:r>
              <a:rPr lang="en-US" sz="1600" dirty="0"/>
              <a:t> and mouth-watering it will feel as you drink it.”</a:t>
            </a:r>
            <a:r>
              <a:rPr lang="en-US" sz="1600" baseline="30000" dirty="0"/>
              <a:t>3</a:t>
            </a:r>
          </a:p>
        </p:txBody>
      </p:sp>
      <p:pic>
        <p:nvPicPr>
          <p:cNvPr id="1026" name="Picture 2" descr="Ein Bild, das Wein, Glas, Fruchtdrink enthält.&#10;&#10;Automatisch generierte Beschreibung">
            <a:extLst>
              <a:ext uri="{FF2B5EF4-FFF2-40B4-BE49-F238E27FC236}">
                <a16:creationId xmlns:a16="http://schemas.microsoft.com/office/drawing/2014/main" id="{42BEFE02-AF1A-6268-0083-A72E072843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6300"/>
          <a:stretch/>
        </p:blipFill>
        <p:spPr bwMode="auto">
          <a:xfrm>
            <a:off x="6399212" y="2120900"/>
            <a:ext cx="4695509" cy="2282487"/>
          </a:xfrm>
          <a:prstGeom prst="rect">
            <a:avLst/>
          </a:prstGeom>
          <a:solidFill>
            <a:srgbClr val="FFFFFF"/>
          </a:solidFill>
        </p:spPr>
      </p:pic>
      <p:sp>
        <p:nvSpPr>
          <p:cNvPr id="6" name="Textfeld 5">
            <a:extLst>
              <a:ext uri="{FF2B5EF4-FFF2-40B4-BE49-F238E27FC236}">
                <a16:creationId xmlns:a16="http://schemas.microsoft.com/office/drawing/2014/main" id="{7BEB4B0D-1A82-4342-4E3B-8EC896D4A6EE}"/>
              </a:ext>
            </a:extLst>
          </p:cNvPr>
          <p:cNvSpPr txBox="1"/>
          <p:nvPr/>
        </p:nvSpPr>
        <p:spPr>
          <a:xfrm>
            <a:off x="8307555" y="5330484"/>
            <a:ext cx="3936461" cy="1077218"/>
          </a:xfrm>
          <a:prstGeom prst="rect">
            <a:avLst/>
          </a:prstGeom>
          <a:noFill/>
        </p:spPr>
        <p:txBody>
          <a:bodyPr wrap="square">
            <a:spAutoFit/>
          </a:bodyPr>
          <a:lstStyle/>
          <a:p>
            <a:r>
              <a:rPr lang="en-US" sz="800" b="0" i="0" baseline="30000" dirty="0">
                <a:solidFill>
                  <a:srgbClr val="1C1D1E"/>
                </a:solidFill>
                <a:effectLst/>
                <a:latin typeface="Open Sans" panose="020B0606030504020204" pitchFamily="34" charset="0"/>
              </a:rPr>
              <a:t>1 </a:t>
            </a:r>
            <a:r>
              <a:rPr lang="en-US" sz="800" b="0" i="0" dirty="0">
                <a:solidFill>
                  <a:srgbClr val="1C1D1E"/>
                </a:solidFill>
                <a:effectLst/>
                <a:latin typeface="Open Sans" panose="020B0606030504020204" pitchFamily="34" charset="0"/>
                <a:hlinkClick r:id="rId4"/>
              </a:rPr>
              <a:t>https://www.wineinvestment.com/learn/magazine/2019/11/how-to-describe-wine-like-a-pro/</a:t>
            </a:r>
            <a:r>
              <a:rPr lang="en-US" sz="800" b="0" i="0" dirty="0">
                <a:solidFill>
                  <a:srgbClr val="1C1D1E"/>
                </a:solidFill>
                <a:effectLst/>
                <a:latin typeface="Open Sans" panose="020B0606030504020204" pitchFamily="34" charset="0"/>
              </a:rPr>
              <a:t>, Cult Wine Investment, 13.11.2009 </a:t>
            </a:r>
          </a:p>
          <a:p>
            <a:r>
              <a:rPr lang="en-US" sz="800" b="0" i="0" baseline="30000" dirty="0">
                <a:solidFill>
                  <a:srgbClr val="1C1D1E"/>
                </a:solidFill>
                <a:effectLst/>
                <a:latin typeface="Open Sans" panose="020B0606030504020204" pitchFamily="34" charset="0"/>
              </a:rPr>
              <a:t>2 </a:t>
            </a:r>
            <a:r>
              <a:rPr lang="en-US" sz="800" b="0" i="0" dirty="0">
                <a:solidFill>
                  <a:srgbClr val="1C1D1E"/>
                </a:solidFill>
                <a:effectLst/>
                <a:latin typeface="Open Sans" panose="020B0606030504020204" pitchFamily="34" charset="0"/>
                <a:hlinkClick r:id="rId4"/>
              </a:rPr>
              <a:t>https://www.wineinvestment.com/learn/magazine/2019/11/how-to-describe-wine-like-a-pro/</a:t>
            </a:r>
            <a:r>
              <a:rPr lang="en-US" sz="800" b="0" i="0" dirty="0">
                <a:solidFill>
                  <a:srgbClr val="1C1D1E"/>
                </a:solidFill>
                <a:effectLst/>
                <a:latin typeface="Open Sans" panose="020B0606030504020204" pitchFamily="34" charset="0"/>
              </a:rPr>
              <a:t>, Cult Wine Investment, 13.11.2009 </a:t>
            </a:r>
            <a:endParaRPr lang="en-US" sz="800" baseline="30000" dirty="0">
              <a:solidFill>
                <a:srgbClr val="1C1D1E"/>
              </a:solidFill>
              <a:latin typeface="Open Sans" panose="020B0606030504020204" pitchFamily="34" charset="0"/>
            </a:endParaRPr>
          </a:p>
          <a:p>
            <a:r>
              <a:rPr lang="en-US" sz="800" baseline="30000" dirty="0">
                <a:solidFill>
                  <a:srgbClr val="1C1D1E"/>
                </a:solidFill>
                <a:latin typeface="Open Sans" panose="020B0606030504020204" pitchFamily="34" charset="0"/>
              </a:rPr>
              <a:t>3</a:t>
            </a:r>
            <a:r>
              <a:rPr lang="en-US" sz="800" b="0" i="0" baseline="30000" dirty="0">
                <a:solidFill>
                  <a:srgbClr val="1C1D1E"/>
                </a:solidFill>
                <a:effectLst/>
                <a:latin typeface="Open Sans" panose="020B0606030504020204" pitchFamily="34" charset="0"/>
              </a:rPr>
              <a:t> </a:t>
            </a:r>
            <a:r>
              <a:rPr lang="en-US" sz="800" b="0" i="0" dirty="0">
                <a:solidFill>
                  <a:srgbClr val="1C1D1E"/>
                </a:solidFill>
                <a:effectLst/>
                <a:latin typeface="Open Sans" panose="020B0606030504020204" pitchFamily="34" charset="0"/>
                <a:hlinkClick r:id="rId4"/>
              </a:rPr>
              <a:t>https://www.wineinvestment.com/learn/magazine/2019/11/how-to-describe-wine-like-a-pro/</a:t>
            </a:r>
            <a:r>
              <a:rPr lang="en-US" sz="800" b="0" i="0" dirty="0">
                <a:solidFill>
                  <a:srgbClr val="1C1D1E"/>
                </a:solidFill>
                <a:effectLst/>
                <a:latin typeface="Open Sans" panose="020B0606030504020204" pitchFamily="34" charset="0"/>
              </a:rPr>
              <a:t>, Cult Wine Investment, 13.11.2009 </a:t>
            </a:r>
          </a:p>
          <a:p>
            <a:r>
              <a:rPr lang="en-US" sz="800" baseline="30000" dirty="0">
                <a:solidFill>
                  <a:srgbClr val="1C1D1E"/>
                </a:solidFill>
                <a:latin typeface="Open Sans" panose="020B0606030504020204" pitchFamily="34" charset="0"/>
              </a:rPr>
              <a:t>4</a:t>
            </a:r>
            <a:r>
              <a:rPr lang="en-US" sz="800" dirty="0">
                <a:solidFill>
                  <a:srgbClr val="1C1D1E"/>
                </a:solidFill>
                <a:latin typeface="Open Sans" panose="020B0606030504020204" pitchFamily="34" charset="0"/>
              </a:rPr>
              <a:t> </a:t>
            </a:r>
            <a:r>
              <a:rPr lang="en-US" sz="800" dirty="0">
                <a:hlinkClick r:id="rId5"/>
              </a:rPr>
              <a:t>https://cdn.shopify.com/s/files/1/0039/7449/6329/files/Weinfarbe-Tannin-Gerbsaeure-Gerbstoff_1024x1024.png?v=1547806867</a:t>
            </a:r>
            <a:r>
              <a:rPr lang="en-US" sz="800" dirty="0"/>
              <a:t>, Wine Amigos, 01.02.2019</a:t>
            </a:r>
          </a:p>
        </p:txBody>
      </p:sp>
      <p:sp>
        <p:nvSpPr>
          <p:cNvPr id="10" name="Textfeld 9">
            <a:extLst>
              <a:ext uri="{FF2B5EF4-FFF2-40B4-BE49-F238E27FC236}">
                <a16:creationId xmlns:a16="http://schemas.microsoft.com/office/drawing/2014/main" id="{A8776E8C-4A19-2E48-844C-20AA705A89B4}"/>
              </a:ext>
            </a:extLst>
          </p:cNvPr>
          <p:cNvSpPr txBox="1"/>
          <p:nvPr/>
        </p:nvSpPr>
        <p:spPr>
          <a:xfrm>
            <a:off x="7198469" y="4375511"/>
            <a:ext cx="3702995" cy="615553"/>
          </a:xfrm>
          <a:prstGeom prst="rect">
            <a:avLst/>
          </a:prstGeom>
          <a:noFill/>
        </p:spPr>
        <p:txBody>
          <a:bodyPr wrap="square" rtlCol="0">
            <a:spAutoFit/>
          </a:bodyPr>
          <a:lstStyle/>
          <a:p>
            <a:r>
              <a:rPr lang="en-US" sz="1200" b="1"/>
              <a:t>Light	        Medium	                   Strong</a:t>
            </a:r>
          </a:p>
          <a:p>
            <a:r>
              <a:rPr lang="en-US" sz="1100"/>
              <a:t>Low tannins	         Medium tannins           High tannins</a:t>
            </a:r>
          </a:p>
          <a:p>
            <a:r>
              <a:rPr lang="en-US" sz="1100"/>
              <a:t>High acidity	         Medium acidity             Low acidity</a:t>
            </a:r>
          </a:p>
        </p:txBody>
      </p:sp>
      <p:sp>
        <p:nvSpPr>
          <p:cNvPr id="12" name="Textfeld 11">
            <a:extLst>
              <a:ext uri="{FF2B5EF4-FFF2-40B4-BE49-F238E27FC236}">
                <a16:creationId xmlns:a16="http://schemas.microsoft.com/office/drawing/2014/main" id="{B33F1DA6-3BAC-AD49-2D86-E5BCF61D4123}"/>
              </a:ext>
            </a:extLst>
          </p:cNvPr>
          <p:cNvSpPr txBox="1"/>
          <p:nvPr/>
        </p:nvSpPr>
        <p:spPr>
          <a:xfrm>
            <a:off x="10426609" y="4203332"/>
            <a:ext cx="1142967" cy="200055"/>
          </a:xfrm>
          <a:prstGeom prst="rect">
            <a:avLst/>
          </a:prstGeom>
          <a:noFill/>
        </p:spPr>
        <p:txBody>
          <a:bodyPr wrap="square" rtlCol="0">
            <a:spAutoFit/>
          </a:bodyPr>
          <a:lstStyle/>
          <a:p>
            <a:r>
              <a:rPr lang="en-US" sz="700"/>
              <a:t>Types of wine</a:t>
            </a:r>
            <a:r>
              <a:rPr lang="en-US" sz="700" baseline="30000"/>
              <a:t>3</a:t>
            </a:r>
            <a:endParaRPr lang="en-US" sz="600" baseline="30000"/>
          </a:p>
        </p:txBody>
      </p:sp>
      <p:sp>
        <p:nvSpPr>
          <p:cNvPr id="3" name="슬라이드 번호 개체 틀 2">
            <a:extLst>
              <a:ext uri="{FF2B5EF4-FFF2-40B4-BE49-F238E27FC236}">
                <a16:creationId xmlns:a16="http://schemas.microsoft.com/office/drawing/2014/main" id="{6B295A76-04BE-C25F-0010-8C0DD1DFA456}"/>
              </a:ext>
            </a:extLst>
          </p:cNvPr>
          <p:cNvSpPr>
            <a:spLocks noGrp="1"/>
          </p:cNvSpPr>
          <p:nvPr>
            <p:ph type="sldNum" sz="quarter" idx="12"/>
          </p:nvPr>
        </p:nvSpPr>
        <p:spPr/>
        <p:txBody>
          <a:bodyPr/>
          <a:lstStyle/>
          <a:p>
            <a:fld id="{3A98EE3D-8CD1-4C3F-BD1C-C98C9596463C}" type="slidenum">
              <a:rPr lang="de-DE" noProof="0" smtClean="0"/>
              <a:t>6</a:t>
            </a:fld>
            <a:endParaRPr lang="ko-KR" altLang="en-US"/>
          </a:p>
        </p:txBody>
      </p:sp>
    </p:spTree>
    <p:extLst>
      <p:ext uri="{BB962C8B-B14F-4D97-AF65-F5344CB8AC3E}">
        <p14:creationId xmlns:p14="http://schemas.microsoft.com/office/powerpoint/2010/main" val="4114045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AEA5FA-8DF9-EF31-CEF7-13E3C49A5C63}"/>
              </a:ext>
            </a:extLst>
          </p:cNvPr>
          <p:cNvSpPr>
            <a:spLocks noGrp="1"/>
          </p:cNvSpPr>
          <p:nvPr>
            <p:ph type="title"/>
          </p:nvPr>
        </p:nvSpPr>
        <p:spPr/>
        <p:txBody>
          <a:bodyPr>
            <a:normAutofit/>
          </a:bodyPr>
          <a:lstStyle/>
          <a:p>
            <a:r>
              <a:rPr lang="en-US" sz="3200" dirty="0"/>
              <a:t>First step: Get the data</a:t>
            </a:r>
          </a:p>
        </p:txBody>
      </p:sp>
      <p:sp>
        <p:nvSpPr>
          <p:cNvPr id="3" name="Inhaltsplatzhalter 2">
            <a:extLst>
              <a:ext uri="{FF2B5EF4-FFF2-40B4-BE49-F238E27FC236}">
                <a16:creationId xmlns:a16="http://schemas.microsoft.com/office/drawing/2014/main" id="{42C4140B-C87E-369E-DD79-9E717ACE4900}"/>
              </a:ext>
            </a:extLst>
          </p:cNvPr>
          <p:cNvSpPr>
            <a:spLocks noGrp="1"/>
          </p:cNvSpPr>
          <p:nvPr>
            <p:ph idx="1"/>
          </p:nvPr>
        </p:nvSpPr>
        <p:spPr>
          <a:xfrm>
            <a:off x="1097279" y="2108201"/>
            <a:ext cx="10984474" cy="4085076"/>
          </a:xfrm>
        </p:spPr>
        <p:txBody>
          <a:bodyPr vert="horz" lIns="0" tIns="45720" rIns="0" bIns="45720" rtlCol="0" anchor="t">
            <a:noAutofit/>
          </a:bodyPr>
          <a:lstStyle/>
          <a:p>
            <a:pPr marL="179070" indent="-179070">
              <a:buFont typeface="Arial" panose="020B0604020202020204" pitchFamily="34" charset="0"/>
              <a:buChar char="•"/>
            </a:pPr>
            <a:r>
              <a:rPr lang="en-US" sz="1800" dirty="0"/>
              <a:t>We got the source dataset from</a:t>
            </a:r>
            <a:r>
              <a:rPr lang="de-DE" sz="1800" dirty="0"/>
              <a:t>: </a:t>
            </a:r>
            <a:r>
              <a:rPr lang="de-DE" sz="1800" dirty="0">
                <a:hlinkClick r:id="rId3"/>
              </a:rPr>
              <a:t>https://www.kaggle.com/datasets/zynicide/wine-reviews</a:t>
            </a:r>
            <a:r>
              <a:rPr lang="de-DE" sz="1800" dirty="0"/>
              <a:t>.</a:t>
            </a:r>
          </a:p>
          <a:p>
            <a:pPr marL="471805" lvl="1" indent="-179070">
              <a:buFont typeface="Arial" panose="020B0604020202020204" pitchFamily="34" charset="0"/>
              <a:buChar char="•"/>
            </a:pPr>
            <a:r>
              <a:rPr lang="en-US" sz="1800" b="0" i="0" dirty="0">
                <a:solidFill>
                  <a:srgbClr val="3C4043"/>
                </a:solidFill>
                <a:effectLst/>
              </a:rPr>
              <a:t>The data was scraped from the website </a:t>
            </a:r>
            <a:r>
              <a:rPr lang="en-US" sz="1800" b="0" i="0" u="none" strike="noStrike" dirty="0" err="1">
                <a:solidFill>
                  <a:srgbClr val="202124"/>
                </a:solidFill>
                <a:effectLst/>
                <a:hlinkClick r:id="rId4"/>
              </a:rPr>
              <a:t>WineEnthusiast</a:t>
            </a:r>
            <a:r>
              <a:rPr lang="en-US" sz="1800" b="0" i="0" dirty="0">
                <a:solidFill>
                  <a:srgbClr val="3C4043"/>
                </a:solidFill>
                <a:effectLst/>
              </a:rPr>
              <a:t> on </a:t>
            </a:r>
            <a:r>
              <a:rPr lang="de-DE" sz="1800" b="0" i="0" dirty="0">
                <a:solidFill>
                  <a:srgbClr val="3C4043"/>
                </a:solidFill>
                <a:effectLst/>
              </a:rPr>
              <a:t>November 22nd, 2017</a:t>
            </a:r>
            <a:r>
              <a:rPr lang="en-US" sz="1800" b="0" i="0" dirty="0">
                <a:solidFill>
                  <a:srgbClr val="3C4043"/>
                </a:solidFill>
                <a:effectLst/>
              </a:rPr>
              <a:t>.</a:t>
            </a:r>
          </a:p>
          <a:p>
            <a:pPr marL="471805" lvl="1" indent="-179070">
              <a:buFont typeface="Arial" panose="020B0604020202020204" pitchFamily="34" charset="0"/>
              <a:buChar char="•"/>
            </a:pPr>
            <a:r>
              <a:rPr lang="en-US" sz="1800" b="0" i="0" dirty="0">
                <a:solidFill>
                  <a:srgbClr val="3C4043"/>
                </a:solidFill>
                <a:effectLst/>
              </a:rPr>
              <a:t>11 editors of the website wrote wine reviews and </a:t>
            </a:r>
            <a:r>
              <a:rPr lang="en-US" sz="1800" dirty="0">
                <a:solidFill>
                  <a:srgbClr val="3C4043"/>
                </a:solidFill>
              </a:rPr>
              <a:t>distributed points from 80-100. </a:t>
            </a:r>
          </a:p>
          <a:p>
            <a:pPr marL="471805" lvl="1" indent="-179070">
              <a:buFont typeface="Arial" panose="020B0604020202020204" pitchFamily="34" charset="0"/>
              <a:buChar char="•"/>
            </a:pPr>
            <a:r>
              <a:rPr lang="en-US" sz="1800" dirty="0">
                <a:solidFill>
                  <a:srgbClr val="3C4043"/>
                </a:solidFill>
              </a:rPr>
              <a:t>The dataset has 130.000 observations and 14 columns.</a:t>
            </a:r>
          </a:p>
          <a:p>
            <a:pPr marL="179197" indent="-179070">
              <a:buFont typeface="Arial" panose="020B0604020202020204" pitchFamily="34" charset="0"/>
              <a:buChar char="•"/>
            </a:pPr>
            <a:r>
              <a:rPr lang="en-US" sz="1800" dirty="0">
                <a:solidFill>
                  <a:srgbClr val="3C4043"/>
                </a:solidFill>
              </a:rPr>
              <a:t>We extracted more information and added weather data:</a:t>
            </a:r>
          </a:p>
          <a:p>
            <a:pPr marL="471805" lvl="1" indent="-179070">
              <a:buFont typeface="Arial" panose="020B0604020202020204" pitchFamily="34" charset="0"/>
              <a:buChar char="•"/>
            </a:pPr>
            <a:r>
              <a:rPr lang="en-US" sz="1800" dirty="0">
                <a:solidFill>
                  <a:srgbClr val="3C4043"/>
                </a:solidFill>
              </a:rPr>
              <a:t>First, we extracted additional information from the source dataset such as the year from the wine title (</a:t>
            </a:r>
            <a:r>
              <a:rPr lang="en-US" sz="1800" dirty="0" err="1">
                <a:solidFill>
                  <a:srgbClr val="3C4043"/>
                </a:solidFill>
              </a:rPr>
              <a:t>RegEx</a:t>
            </a:r>
            <a:r>
              <a:rPr lang="en-US" sz="1800" dirty="0">
                <a:solidFill>
                  <a:srgbClr val="3C4043"/>
                </a:solidFill>
              </a:rPr>
              <a:t>)</a:t>
            </a:r>
          </a:p>
          <a:p>
            <a:pPr marL="471805" lvl="1" indent="-179070">
              <a:buFont typeface="Arial" panose="020B0604020202020204" pitchFamily="34" charset="0"/>
              <a:buChar char="•"/>
            </a:pPr>
            <a:r>
              <a:rPr lang="en-US" sz="1800" dirty="0">
                <a:solidFill>
                  <a:srgbClr val="3C4043"/>
                </a:solidFill>
              </a:rPr>
              <a:t>Then we determined the geographical location based on the country and province of the wine (Open Weather Map API)</a:t>
            </a:r>
          </a:p>
          <a:p>
            <a:pPr marL="471805" lvl="1" indent="-179070">
              <a:buFont typeface="Arial" panose="020B0604020202020204" pitchFamily="34" charset="0"/>
              <a:buChar char="•"/>
            </a:pPr>
            <a:r>
              <a:rPr lang="en-US" sz="1800" dirty="0">
                <a:solidFill>
                  <a:srgbClr val="3C4043"/>
                </a:solidFill>
              </a:rPr>
              <a:t>Finally, we obtained weather data for the specific year and growing season of the wine (</a:t>
            </a:r>
            <a:r>
              <a:rPr lang="en-US" sz="1800" dirty="0" err="1">
                <a:solidFill>
                  <a:srgbClr val="3C4043"/>
                </a:solidFill>
              </a:rPr>
              <a:t>Meteostat</a:t>
            </a:r>
            <a:r>
              <a:rPr lang="en-US" sz="1800" dirty="0">
                <a:solidFill>
                  <a:srgbClr val="3C4043"/>
                </a:solidFill>
              </a:rPr>
              <a:t> API)</a:t>
            </a:r>
          </a:p>
          <a:p>
            <a:pPr marL="471805" lvl="1" indent="-179070">
              <a:buFont typeface="Arial" panose="020B0604020202020204" pitchFamily="34" charset="0"/>
              <a:buChar char="•"/>
            </a:pPr>
            <a:r>
              <a:rPr lang="en-US" sz="1800" dirty="0">
                <a:solidFill>
                  <a:srgbClr val="3C4043"/>
                </a:solidFill>
              </a:rPr>
              <a:t>We also wanted to learn more about the reviewers and got the number of their Twitter followers (Twitter API)</a:t>
            </a:r>
          </a:p>
          <a:p>
            <a:pPr marL="471805" lvl="1" indent="-179070">
              <a:buFont typeface="Arial" panose="020B0604020202020204" pitchFamily="34" charset="0"/>
              <a:buChar char="•"/>
            </a:pPr>
            <a:r>
              <a:rPr lang="en-US" sz="1800" dirty="0">
                <a:solidFill>
                  <a:srgbClr val="3C4043"/>
                </a:solidFill>
              </a:rPr>
              <a:t>In addition, we labelled most of the wines according to their grape variety with white and red (manual)</a:t>
            </a:r>
          </a:p>
        </p:txBody>
      </p:sp>
      <p:sp>
        <p:nvSpPr>
          <p:cNvPr id="4" name="슬라이드 번호 개체 틀 3">
            <a:extLst>
              <a:ext uri="{FF2B5EF4-FFF2-40B4-BE49-F238E27FC236}">
                <a16:creationId xmlns:a16="http://schemas.microsoft.com/office/drawing/2014/main" id="{8ECBBAFD-6A29-61D4-43CA-D94D8AE89D9A}"/>
              </a:ext>
            </a:extLst>
          </p:cNvPr>
          <p:cNvSpPr>
            <a:spLocks noGrp="1"/>
          </p:cNvSpPr>
          <p:nvPr>
            <p:ph type="sldNum" sz="quarter" idx="12"/>
          </p:nvPr>
        </p:nvSpPr>
        <p:spPr/>
        <p:txBody>
          <a:bodyPr/>
          <a:lstStyle/>
          <a:p>
            <a:fld id="{3A98EE3D-8CD1-4C3F-BD1C-C98C9596463C}" type="slidenum">
              <a:rPr lang="de-DE" noProof="0" smtClean="0"/>
              <a:t>7</a:t>
            </a:fld>
            <a:endParaRPr lang="ko-KR" altLang="en-US"/>
          </a:p>
        </p:txBody>
      </p:sp>
    </p:spTree>
    <p:extLst>
      <p:ext uri="{BB962C8B-B14F-4D97-AF65-F5344CB8AC3E}">
        <p14:creationId xmlns:p14="http://schemas.microsoft.com/office/powerpoint/2010/main" val="1184913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kt 3" hidden="1">
            <a:extLst>
              <a:ext uri="{FF2B5EF4-FFF2-40B4-BE49-F238E27FC236}">
                <a16:creationId xmlns:a16="http://schemas.microsoft.com/office/drawing/2014/main" id="{E5A5EE9B-7A84-44BD-9413-93775D2A50DA}"/>
              </a:ext>
            </a:extLst>
          </p:cNvPr>
          <p:cNvGraphicFramePr>
            <a:graphicFrameLocks noChangeAspect="1"/>
          </p:cNvGraphicFramePr>
          <p:nvPr>
            <p:custDataLst>
              <p:tags r:id="rId1"/>
            </p:custDataLst>
            <p:extLst>
              <p:ext uri="{D42A27DB-BD31-4B8C-83A1-F6EECF244321}">
                <p14:modId xmlns:p14="http://schemas.microsoft.com/office/powerpoint/2010/main" val="330449092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6" progId="TCLayout.ActiveDocument.1">
                  <p:embed/>
                </p:oleObj>
              </mc:Choice>
              <mc:Fallback>
                <p:oleObj name="think-cell Folie" r:id="rId4" imgW="425" imgH="426" progId="TCLayout.ActiveDocument.1">
                  <p:embed/>
                  <p:pic>
                    <p:nvPicPr>
                      <p:cNvPr id="4" name="Objekt 3" hidden="1">
                        <a:extLst>
                          <a:ext uri="{FF2B5EF4-FFF2-40B4-BE49-F238E27FC236}">
                            <a16:creationId xmlns:a16="http://schemas.microsoft.com/office/drawing/2014/main" id="{E5A5EE9B-7A84-44BD-9413-93775D2A50DA}"/>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4D685C41-6ED7-4493-9E7F-C0F7AADDEE2D}"/>
              </a:ext>
            </a:extLst>
          </p:cNvPr>
          <p:cNvSpPr>
            <a:spLocks noGrp="1"/>
          </p:cNvSpPr>
          <p:nvPr>
            <p:ph type="title"/>
          </p:nvPr>
        </p:nvSpPr>
        <p:spPr/>
        <p:txBody>
          <a:bodyPr vert="horz"/>
          <a:lstStyle/>
          <a:p>
            <a:r>
              <a:rPr lang="de-DE" sz="3200"/>
              <a:t>EDA | </a:t>
            </a:r>
            <a:r>
              <a:rPr lang="de-DE" sz="3200" err="1"/>
              <a:t>Descriptive</a:t>
            </a:r>
            <a:r>
              <a:rPr lang="de-DE" sz="3200"/>
              <a:t> </a:t>
            </a:r>
            <a:r>
              <a:rPr lang="de-DE" sz="3200" err="1"/>
              <a:t>Statistics</a:t>
            </a:r>
            <a:endParaRPr lang="de-DE" err="1"/>
          </a:p>
        </p:txBody>
      </p:sp>
      <p:graphicFrame>
        <p:nvGraphicFramePr>
          <p:cNvPr id="7" name="Objekt 6">
            <a:extLst>
              <a:ext uri="{FF2B5EF4-FFF2-40B4-BE49-F238E27FC236}">
                <a16:creationId xmlns:a16="http://schemas.microsoft.com/office/drawing/2014/main" id="{1C0C9F52-EEC3-4C84-834C-75DFE166ED76}"/>
              </a:ext>
            </a:extLst>
          </p:cNvPr>
          <p:cNvGraphicFramePr>
            <a:graphicFrameLocks noChangeAspect="1"/>
          </p:cNvGraphicFramePr>
          <p:nvPr>
            <p:extLst>
              <p:ext uri="{D42A27DB-BD31-4B8C-83A1-F6EECF244321}">
                <p14:modId xmlns:p14="http://schemas.microsoft.com/office/powerpoint/2010/main" val="605339498"/>
              </p:ext>
            </p:extLst>
          </p:nvPr>
        </p:nvGraphicFramePr>
        <p:xfrm>
          <a:off x="1104967" y="1999266"/>
          <a:ext cx="10179050" cy="4279900"/>
        </p:xfrm>
        <a:graphic>
          <a:graphicData uri="http://schemas.openxmlformats.org/presentationml/2006/ole">
            <mc:AlternateContent xmlns:mc="http://schemas.openxmlformats.org/markup-compatibility/2006">
              <mc:Choice xmlns:v="urn:schemas-microsoft-com:vml" Requires="v">
                <p:oleObj name="Worksheet" r:id="rId6" imgW="12207453" imgH="5128363" progId="Excel.Sheet.12">
                  <p:embed/>
                </p:oleObj>
              </mc:Choice>
              <mc:Fallback>
                <p:oleObj name="Worksheet" r:id="rId6" imgW="12207453" imgH="5128363" progId="Excel.Sheet.12">
                  <p:embed/>
                  <p:pic>
                    <p:nvPicPr>
                      <p:cNvPr id="7" name="Objekt 6">
                        <a:extLst>
                          <a:ext uri="{FF2B5EF4-FFF2-40B4-BE49-F238E27FC236}">
                            <a16:creationId xmlns:a16="http://schemas.microsoft.com/office/drawing/2014/main" id="{1C0C9F52-EEC3-4C84-834C-75DFE166ED76}"/>
                          </a:ext>
                        </a:extLst>
                      </p:cNvPr>
                      <p:cNvPicPr/>
                      <p:nvPr/>
                    </p:nvPicPr>
                    <p:blipFill>
                      <a:blip r:embed="rId7"/>
                      <a:stretch>
                        <a:fillRect/>
                      </a:stretch>
                    </p:blipFill>
                    <p:spPr>
                      <a:xfrm>
                        <a:off x="1104967" y="1999266"/>
                        <a:ext cx="10179050" cy="4279900"/>
                      </a:xfrm>
                      <a:prstGeom prst="rect">
                        <a:avLst/>
                      </a:prstGeom>
                    </p:spPr>
                  </p:pic>
                </p:oleObj>
              </mc:Fallback>
            </mc:AlternateContent>
          </a:graphicData>
        </a:graphic>
      </p:graphicFrame>
      <p:sp>
        <p:nvSpPr>
          <p:cNvPr id="3" name="슬라이드 번호 개체 틀 2">
            <a:extLst>
              <a:ext uri="{FF2B5EF4-FFF2-40B4-BE49-F238E27FC236}">
                <a16:creationId xmlns:a16="http://schemas.microsoft.com/office/drawing/2014/main" id="{FD5E2EF8-5533-0B81-670F-4D60FFF24ACD}"/>
              </a:ext>
            </a:extLst>
          </p:cNvPr>
          <p:cNvSpPr>
            <a:spLocks noGrp="1"/>
          </p:cNvSpPr>
          <p:nvPr>
            <p:ph type="sldNum" sz="quarter" idx="12"/>
          </p:nvPr>
        </p:nvSpPr>
        <p:spPr/>
        <p:txBody>
          <a:bodyPr/>
          <a:lstStyle/>
          <a:p>
            <a:fld id="{3A98EE3D-8CD1-4C3F-BD1C-C98C9596463C}" type="slidenum">
              <a:rPr lang="de-DE" noProof="0" smtClean="0"/>
              <a:t>8</a:t>
            </a:fld>
            <a:endParaRPr lang="ko-KR" altLang="en-US"/>
          </a:p>
        </p:txBody>
      </p:sp>
    </p:spTree>
    <p:extLst>
      <p:ext uri="{BB962C8B-B14F-4D97-AF65-F5344CB8AC3E}">
        <p14:creationId xmlns:p14="http://schemas.microsoft.com/office/powerpoint/2010/main" val="3892665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623BF2-6AC4-6C76-E928-0ACFE5FF1728}"/>
              </a:ext>
            </a:extLst>
          </p:cNvPr>
          <p:cNvSpPr>
            <a:spLocks noGrp="1"/>
          </p:cNvSpPr>
          <p:nvPr>
            <p:ph type="title"/>
          </p:nvPr>
        </p:nvSpPr>
        <p:spPr>
          <a:xfrm>
            <a:off x="1097280" y="286603"/>
            <a:ext cx="10058400" cy="1450757"/>
          </a:xfrm>
        </p:spPr>
        <p:txBody>
          <a:bodyPr vert="horz" lIns="91440" tIns="45720" rIns="91440" bIns="45720" rtlCol="0" anchor="b">
            <a:normAutofit/>
          </a:bodyPr>
          <a:lstStyle/>
          <a:p>
            <a:r>
              <a:rPr lang="de-DE" sz="3200" i="0" kern="1200" spc="-50" baseline="0" dirty="0">
                <a:latin typeface="+mj-lt"/>
                <a:ea typeface="+mj-ea"/>
                <a:cs typeface="+mj-cs"/>
              </a:rPr>
              <a:t>EDA |</a:t>
            </a:r>
            <a:r>
              <a:rPr lang="de-DE" sz="3200" i="0" kern="1200" spc="-50" baseline="0" dirty="0" err="1">
                <a:latin typeface="+mj-lt"/>
                <a:ea typeface="+mj-ea"/>
                <a:cs typeface="+mj-cs"/>
              </a:rPr>
              <a:t>Scatter</a:t>
            </a:r>
            <a:r>
              <a:rPr lang="de-DE" sz="3200" i="0" kern="1200" spc="-50" baseline="0" dirty="0">
                <a:latin typeface="+mj-lt"/>
                <a:ea typeface="+mj-ea"/>
                <a:cs typeface="+mj-cs"/>
              </a:rPr>
              <a:t> Matrix</a:t>
            </a:r>
          </a:p>
        </p:txBody>
      </p:sp>
      <p:sp>
        <p:nvSpPr>
          <p:cNvPr id="4" name="Textfeld 3">
            <a:extLst>
              <a:ext uri="{FF2B5EF4-FFF2-40B4-BE49-F238E27FC236}">
                <a16:creationId xmlns:a16="http://schemas.microsoft.com/office/drawing/2014/main" id="{61B1EBA4-C079-1CB1-704D-952744135F88}"/>
              </a:ext>
            </a:extLst>
          </p:cNvPr>
          <p:cNvSpPr txBox="1"/>
          <p:nvPr/>
        </p:nvSpPr>
        <p:spPr>
          <a:xfrm>
            <a:off x="1097280" y="2120900"/>
            <a:ext cx="4639736" cy="3748193"/>
          </a:xfrm>
          <a:prstGeom prst="rect">
            <a:avLst/>
          </a:prstGeom>
        </p:spPr>
        <p:txBody>
          <a:bodyPr rot="0" spcFirstLastPara="0" vertOverflow="overflow" horzOverflow="overflow" vert="horz" lIns="0" tIns="45720" rIns="0" bIns="45720" numCol="1" spcCol="0" rtlCol="0" fromWordArt="0" anchor="t" anchorCtr="0" forceAA="0" compatLnSpc="1">
            <a:prstTxWarp prst="textNoShape">
              <a:avLst/>
            </a:prstTxWarp>
            <a:normAutofit/>
          </a:bodyPr>
          <a:lstStyle/>
          <a:p>
            <a:pPr marL="180975" indent="-177800">
              <a:lnSpc>
                <a:spcPct val="90000"/>
              </a:lnSpc>
              <a:spcAft>
                <a:spcPts val="600"/>
              </a:spcAft>
              <a:buClr>
                <a:schemeClr val="accent1"/>
              </a:buClr>
              <a:buFont typeface="Arial" panose="020B0604020202020204" pitchFamily="34" charset="0"/>
              <a:buChar char="•"/>
            </a:pPr>
            <a:r>
              <a:rPr lang="de-DE" dirty="0">
                <a:solidFill>
                  <a:srgbClr val="3C4043"/>
                </a:solidFill>
              </a:rPr>
              <a:t>Small </a:t>
            </a:r>
            <a:r>
              <a:rPr lang="de-DE" dirty="0" err="1">
                <a:solidFill>
                  <a:srgbClr val="3C4043"/>
                </a:solidFill>
              </a:rPr>
              <a:t>amount</a:t>
            </a:r>
            <a:r>
              <a:rPr lang="de-DE" dirty="0">
                <a:solidFill>
                  <a:srgbClr val="3C4043"/>
                </a:solidFill>
              </a:rPr>
              <a:t> </a:t>
            </a:r>
            <a:r>
              <a:rPr lang="de-DE" dirty="0" err="1">
                <a:solidFill>
                  <a:srgbClr val="3C4043"/>
                </a:solidFill>
              </a:rPr>
              <a:t>of</a:t>
            </a:r>
            <a:r>
              <a:rPr lang="de-DE" dirty="0">
                <a:solidFill>
                  <a:srgbClr val="3C4043"/>
                </a:solidFill>
              </a:rPr>
              <a:t> </a:t>
            </a:r>
            <a:r>
              <a:rPr lang="de-DE" dirty="0" err="1">
                <a:solidFill>
                  <a:srgbClr val="3C4043"/>
                </a:solidFill>
              </a:rPr>
              <a:t>outliers</a:t>
            </a:r>
            <a:r>
              <a:rPr lang="de-DE" dirty="0">
                <a:solidFill>
                  <a:srgbClr val="3C4043"/>
                </a:solidFill>
              </a:rPr>
              <a:t> </a:t>
            </a:r>
            <a:r>
              <a:rPr lang="de-DE" dirty="0" err="1">
                <a:solidFill>
                  <a:srgbClr val="3C4043"/>
                </a:solidFill>
              </a:rPr>
              <a:t>regarding</a:t>
            </a:r>
            <a:r>
              <a:rPr lang="de-DE" dirty="0">
                <a:solidFill>
                  <a:srgbClr val="3C4043"/>
                </a:solidFill>
              </a:rPr>
              <a:t> </a:t>
            </a:r>
            <a:r>
              <a:rPr lang="de-DE" dirty="0" err="1">
                <a:solidFill>
                  <a:srgbClr val="3C4043"/>
                </a:solidFill>
              </a:rPr>
              <a:t>price</a:t>
            </a:r>
            <a:r>
              <a:rPr lang="de-DE" dirty="0">
                <a:solidFill>
                  <a:srgbClr val="3C4043"/>
                </a:solidFill>
              </a:rPr>
              <a:t>, </a:t>
            </a:r>
            <a:r>
              <a:rPr lang="de-DE" dirty="0" err="1">
                <a:solidFill>
                  <a:srgbClr val="3C4043"/>
                </a:solidFill>
              </a:rPr>
              <a:t>temp</a:t>
            </a:r>
            <a:r>
              <a:rPr lang="de-DE" dirty="0">
                <a:solidFill>
                  <a:srgbClr val="3C4043"/>
                </a:solidFill>
              </a:rPr>
              <a:t> and wind</a:t>
            </a:r>
          </a:p>
          <a:p>
            <a:pPr marL="180975" indent="-177800">
              <a:lnSpc>
                <a:spcPct val="90000"/>
              </a:lnSpc>
              <a:spcAft>
                <a:spcPts val="600"/>
              </a:spcAft>
              <a:buClr>
                <a:schemeClr val="accent1"/>
              </a:buClr>
              <a:buFont typeface="Arial" panose="020B0604020202020204" pitchFamily="34" charset="0"/>
              <a:buChar char="•"/>
            </a:pPr>
            <a:r>
              <a:rPr lang="de-DE" dirty="0">
                <a:solidFill>
                  <a:srgbClr val="3C4043"/>
                </a:solidFill>
              </a:rPr>
              <a:t>Positive </a:t>
            </a:r>
            <a:r>
              <a:rPr lang="de-DE" dirty="0" err="1">
                <a:solidFill>
                  <a:srgbClr val="3C4043"/>
                </a:solidFill>
              </a:rPr>
              <a:t>correlations</a:t>
            </a:r>
            <a:endParaRPr lang="de-DE" dirty="0">
              <a:solidFill>
                <a:srgbClr val="3C4043"/>
              </a:solidFill>
            </a:endParaRPr>
          </a:p>
          <a:p>
            <a:pPr marL="356870" lvl="1" indent="-177800">
              <a:lnSpc>
                <a:spcPct val="90000"/>
              </a:lnSpc>
              <a:spcAft>
                <a:spcPts val="600"/>
              </a:spcAft>
              <a:buClr>
                <a:schemeClr val="tx1"/>
              </a:buClr>
              <a:buFont typeface="Arial" panose="020B0604020202020204" pitchFamily="34" charset="0"/>
              <a:buChar char="•"/>
              <a:tabLst>
                <a:tab pos="985838" algn="l"/>
              </a:tabLst>
            </a:pPr>
            <a:r>
              <a:rPr lang="de-DE" dirty="0" err="1">
                <a:solidFill>
                  <a:srgbClr val="3C4043"/>
                </a:solidFill>
              </a:rPr>
              <a:t>points-price</a:t>
            </a:r>
            <a:endParaRPr lang="de-DE">
              <a:solidFill>
                <a:srgbClr val="3C4043"/>
              </a:solidFill>
            </a:endParaRPr>
          </a:p>
          <a:p>
            <a:pPr marL="356870" lvl="1" indent="-177800">
              <a:lnSpc>
                <a:spcPct val="90000"/>
              </a:lnSpc>
              <a:spcAft>
                <a:spcPts val="600"/>
              </a:spcAft>
              <a:buClr>
                <a:schemeClr val="tx1"/>
              </a:buClr>
              <a:buFont typeface="Arial" panose="020B0604020202020204" pitchFamily="34" charset="0"/>
              <a:buChar char="•"/>
            </a:pPr>
            <a:r>
              <a:rPr lang="de-DE" dirty="0" err="1">
                <a:solidFill>
                  <a:srgbClr val="3C4043"/>
                </a:solidFill>
              </a:rPr>
              <a:t>points-token_number</a:t>
            </a:r>
            <a:endParaRPr lang="de-DE">
              <a:solidFill>
                <a:srgbClr val="3C4043"/>
              </a:solidFill>
            </a:endParaRPr>
          </a:p>
          <a:p>
            <a:pPr marL="180975" indent="-177800">
              <a:lnSpc>
                <a:spcPct val="90000"/>
              </a:lnSpc>
              <a:spcAft>
                <a:spcPts val="600"/>
              </a:spcAft>
              <a:buClr>
                <a:schemeClr val="accent1"/>
              </a:buClr>
              <a:buFont typeface="Arial" panose="020B0604020202020204" pitchFamily="34" charset="0"/>
              <a:buChar char="•"/>
            </a:pPr>
            <a:r>
              <a:rPr lang="de-DE" dirty="0" err="1">
                <a:solidFill>
                  <a:srgbClr val="3C4043"/>
                </a:solidFill>
              </a:rPr>
              <a:t>Surprisingly</a:t>
            </a:r>
            <a:r>
              <a:rPr lang="de-DE" dirty="0">
                <a:solidFill>
                  <a:srgbClr val="3C4043"/>
                </a:solidFill>
              </a:rPr>
              <a:t> </a:t>
            </a:r>
            <a:r>
              <a:rPr lang="de-DE" dirty="0" err="1">
                <a:solidFill>
                  <a:srgbClr val="3C4043"/>
                </a:solidFill>
              </a:rPr>
              <a:t>no</a:t>
            </a:r>
            <a:r>
              <a:rPr lang="de-DE" dirty="0">
                <a:solidFill>
                  <a:srgbClr val="3C4043"/>
                </a:solidFill>
              </a:rPr>
              <a:t> </a:t>
            </a:r>
            <a:r>
              <a:rPr lang="de-DE" dirty="0" err="1">
                <a:solidFill>
                  <a:srgbClr val="3C4043"/>
                </a:solidFill>
              </a:rPr>
              <a:t>obvious</a:t>
            </a:r>
            <a:r>
              <a:rPr lang="de-DE" dirty="0">
                <a:solidFill>
                  <a:srgbClr val="3C4043"/>
                </a:solidFill>
              </a:rPr>
              <a:t> </a:t>
            </a:r>
            <a:r>
              <a:rPr lang="de-DE" dirty="0" err="1">
                <a:solidFill>
                  <a:srgbClr val="3C4043"/>
                </a:solidFill>
              </a:rPr>
              <a:t>correlation</a:t>
            </a:r>
            <a:r>
              <a:rPr lang="de-DE" dirty="0">
                <a:solidFill>
                  <a:srgbClr val="3C4043"/>
                </a:solidFill>
              </a:rPr>
              <a:t> </a:t>
            </a:r>
            <a:r>
              <a:rPr lang="de-DE" dirty="0" err="1">
                <a:solidFill>
                  <a:srgbClr val="3C4043"/>
                </a:solidFill>
              </a:rPr>
              <a:t>between</a:t>
            </a:r>
            <a:r>
              <a:rPr lang="de-DE" dirty="0">
                <a:solidFill>
                  <a:srgbClr val="3C4043"/>
                </a:solidFill>
              </a:rPr>
              <a:t> </a:t>
            </a:r>
            <a:r>
              <a:rPr lang="de-DE" dirty="0" err="1">
                <a:solidFill>
                  <a:srgbClr val="3C4043"/>
                </a:solidFill>
              </a:rPr>
              <a:t>weather</a:t>
            </a:r>
            <a:r>
              <a:rPr lang="de-DE" dirty="0">
                <a:solidFill>
                  <a:srgbClr val="3C4043"/>
                </a:solidFill>
              </a:rPr>
              <a:t> and </a:t>
            </a:r>
            <a:r>
              <a:rPr lang="de-DE" dirty="0" err="1">
                <a:solidFill>
                  <a:srgbClr val="3C4043"/>
                </a:solidFill>
              </a:rPr>
              <a:t>wine</a:t>
            </a:r>
            <a:r>
              <a:rPr lang="de-DE" dirty="0">
                <a:solidFill>
                  <a:srgbClr val="3C4043"/>
                </a:solidFill>
              </a:rPr>
              <a:t> </a:t>
            </a:r>
            <a:r>
              <a:rPr lang="de-DE" dirty="0" err="1">
                <a:solidFill>
                  <a:srgbClr val="3C4043"/>
                </a:solidFill>
              </a:rPr>
              <a:t>data</a:t>
            </a:r>
            <a:endParaRPr lang="de-DE" dirty="0">
              <a:solidFill>
                <a:srgbClr val="3C4043"/>
              </a:solidFill>
            </a:endParaRPr>
          </a:p>
          <a:p>
            <a:pPr marL="449580" indent="-179070">
              <a:lnSpc>
                <a:spcPct val="90000"/>
              </a:lnSpc>
              <a:spcAft>
                <a:spcPts val="600"/>
              </a:spcAft>
              <a:buClr>
                <a:schemeClr val="accent1"/>
              </a:buClr>
              <a:buFont typeface="Arial" panose="020B0604020202020204" pitchFamily="34" charset="0"/>
              <a:buChar char="•"/>
            </a:pPr>
            <a:endParaRPr lang="de-DE" dirty="0">
              <a:solidFill>
                <a:srgbClr val="3C4043"/>
              </a:solidFill>
            </a:endParaRPr>
          </a:p>
          <a:p>
            <a:pPr marL="180975" indent="-177800">
              <a:lnSpc>
                <a:spcPct val="90000"/>
              </a:lnSpc>
              <a:spcAft>
                <a:spcPts val="600"/>
              </a:spcAft>
              <a:buClr>
                <a:schemeClr val="accent1"/>
              </a:buClr>
              <a:buFont typeface="Arial" panose="020B0604020202020204" pitchFamily="34" charset="0"/>
              <a:buChar char="•"/>
            </a:pPr>
            <a:r>
              <a:rPr lang="de-DE" dirty="0" err="1">
                <a:solidFill>
                  <a:srgbClr val="3C4043"/>
                </a:solidFill>
              </a:rPr>
              <a:t>Correlation</a:t>
            </a:r>
            <a:r>
              <a:rPr lang="de-DE" dirty="0">
                <a:solidFill>
                  <a:srgbClr val="3C4043"/>
                </a:solidFill>
              </a:rPr>
              <a:t> Matrix </a:t>
            </a:r>
            <a:r>
              <a:rPr lang="de-DE" dirty="0" err="1">
                <a:solidFill>
                  <a:srgbClr val="3C4043"/>
                </a:solidFill>
              </a:rPr>
              <a:t>showed</a:t>
            </a:r>
            <a:r>
              <a:rPr lang="de-DE" dirty="0">
                <a:solidFill>
                  <a:srgbClr val="3C4043"/>
                </a:solidFill>
              </a:rPr>
              <a:t> </a:t>
            </a:r>
            <a:r>
              <a:rPr lang="de-DE">
                <a:solidFill>
                  <a:srgbClr val="3C4043"/>
                </a:solidFill>
              </a:rPr>
              <a:t>high</a:t>
            </a:r>
            <a:r>
              <a:rPr lang="de-DE" dirty="0">
                <a:solidFill>
                  <a:srgbClr val="3C4043"/>
                </a:solidFill>
              </a:rPr>
              <a:t> </a:t>
            </a:r>
            <a:r>
              <a:rPr lang="de-DE" dirty="0" err="1">
                <a:solidFill>
                  <a:srgbClr val="3C4043"/>
                </a:solidFill>
              </a:rPr>
              <a:t>values</a:t>
            </a:r>
            <a:r>
              <a:rPr lang="de-DE" dirty="0">
                <a:solidFill>
                  <a:srgbClr val="3C4043"/>
                </a:solidFill>
              </a:rPr>
              <a:t> </a:t>
            </a:r>
            <a:r>
              <a:rPr lang="de-DE" err="1">
                <a:solidFill>
                  <a:srgbClr val="3C4043"/>
                </a:solidFill>
              </a:rPr>
              <a:t>for</a:t>
            </a:r>
            <a:r>
              <a:rPr lang="de-DE">
                <a:solidFill>
                  <a:srgbClr val="3C4043"/>
                </a:solidFill>
              </a:rPr>
              <a:t> </a:t>
            </a:r>
            <a:r>
              <a:rPr lang="de-DE" err="1">
                <a:solidFill>
                  <a:srgbClr val="3C4043"/>
                </a:solidFill>
              </a:rPr>
              <a:t>weather</a:t>
            </a:r>
            <a:r>
              <a:rPr lang="de-DE">
                <a:solidFill>
                  <a:srgbClr val="3C4043"/>
                </a:solidFill>
              </a:rPr>
              <a:t> </a:t>
            </a:r>
            <a:r>
              <a:rPr lang="de-DE" err="1">
                <a:solidFill>
                  <a:srgbClr val="3C4043"/>
                </a:solidFill>
              </a:rPr>
              <a:t>data</a:t>
            </a:r>
          </a:p>
          <a:p>
            <a:pPr marL="285750" indent="-285750">
              <a:lnSpc>
                <a:spcPct val="90000"/>
              </a:lnSpc>
              <a:spcAft>
                <a:spcPts val="600"/>
              </a:spcAft>
              <a:buClr>
                <a:schemeClr val="accent1"/>
              </a:buClr>
              <a:buFont typeface="Calibri" panose="020F0502020204030204" pitchFamily="34" charset="0"/>
              <a:buChar char="•"/>
            </a:pPr>
            <a:endParaRPr lang="de-DE" dirty="0">
              <a:solidFill>
                <a:schemeClr val="tx1">
                  <a:lumMod val="75000"/>
                  <a:lumOff val="25000"/>
                </a:schemeClr>
              </a:solidFill>
            </a:endParaRPr>
          </a:p>
          <a:p>
            <a:pPr marL="285750" indent="-285750">
              <a:lnSpc>
                <a:spcPct val="90000"/>
              </a:lnSpc>
              <a:spcAft>
                <a:spcPts val="600"/>
              </a:spcAft>
              <a:buClr>
                <a:schemeClr val="accent1"/>
              </a:buClr>
              <a:buFont typeface="Calibri" panose="020F0502020204030204" pitchFamily="34" charset="0"/>
              <a:buChar char="•"/>
            </a:pPr>
            <a:endParaRPr lang="de-DE" dirty="0">
              <a:solidFill>
                <a:schemeClr val="tx1">
                  <a:lumMod val="75000"/>
                  <a:lumOff val="25000"/>
                </a:schemeClr>
              </a:solidFill>
            </a:endParaRPr>
          </a:p>
        </p:txBody>
      </p:sp>
      <p:pic>
        <p:nvPicPr>
          <p:cNvPr id="7" name="Grafik 7">
            <a:extLst>
              <a:ext uri="{FF2B5EF4-FFF2-40B4-BE49-F238E27FC236}">
                <a16:creationId xmlns:a16="http://schemas.microsoft.com/office/drawing/2014/main" id="{1D0D4671-2A1C-C6D4-1A08-2B1AFE7AB0C2}"/>
              </a:ext>
            </a:extLst>
          </p:cNvPr>
          <p:cNvPicPr>
            <a:picLocks noChangeAspect="1"/>
          </p:cNvPicPr>
          <p:nvPr/>
        </p:nvPicPr>
        <p:blipFill>
          <a:blip r:embed="rId3"/>
          <a:stretch>
            <a:fillRect/>
          </a:stretch>
        </p:blipFill>
        <p:spPr>
          <a:xfrm>
            <a:off x="5941142" y="2001666"/>
            <a:ext cx="6184490" cy="4292635"/>
          </a:xfrm>
          <a:prstGeom prst="rect">
            <a:avLst/>
          </a:prstGeom>
        </p:spPr>
      </p:pic>
      <p:sp>
        <p:nvSpPr>
          <p:cNvPr id="3" name="슬라이드 번호 개체 틀 2">
            <a:extLst>
              <a:ext uri="{FF2B5EF4-FFF2-40B4-BE49-F238E27FC236}">
                <a16:creationId xmlns:a16="http://schemas.microsoft.com/office/drawing/2014/main" id="{523F32CF-5BC2-5575-7AC2-E0B408B38BB9}"/>
              </a:ext>
            </a:extLst>
          </p:cNvPr>
          <p:cNvSpPr>
            <a:spLocks noGrp="1"/>
          </p:cNvSpPr>
          <p:nvPr>
            <p:ph type="sldNum" sz="quarter" idx="12"/>
          </p:nvPr>
        </p:nvSpPr>
        <p:spPr/>
        <p:txBody>
          <a:bodyPr/>
          <a:lstStyle/>
          <a:p>
            <a:fld id="{3A98EE3D-8CD1-4C3F-BD1C-C98C9596463C}" type="slidenum">
              <a:rPr lang="de-DE" noProof="0" smtClean="0"/>
              <a:t>9</a:t>
            </a:fld>
            <a:endParaRPr lang="ko-KR" altLang="en-US"/>
          </a:p>
        </p:txBody>
      </p:sp>
    </p:spTree>
    <p:extLst>
      <p:ext uri="{BB962C8B-B14F-4D97-AF65-F5344CB8AC3E}">
        <p14:creationId xmlns:p14="http://schemas.microsoft.com/office/powerpoint/2010/main" val="169817696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285926_TF22712842.potx" id="{98CF4752-A0D8-4ED4-BA82-F1E042F5850D}" vid="{5F8701D8-90FA-4323-82E1-6E5786B5BAD3}"/>
    </a:ext>
  </a:extLst>
</a:theme>
</file>

<file path=ppt/theme/theme2.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285926_TF22712842.potx" id="{98CF4752-A0D8-4ED4-BA82-F1E042F5850D}" vid="{5F8701D8-90FA-4323-82E1-6E5786B5BAD3}"/>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purl.org/dc/elements/1.1/"/>
    <ds:schemaRef ds:uri="http://purl.org/dc/dcmitype/"/>
    <ds:schemaRef ds:uri="http://schemas.microsoft.com/office/2006/documentManagement/types"/>
    <ds:schemaRef ds:uri="16c05727-aa75-4e4a-9b5f-8a80a1165891"/>
    <ds:schemaRef ds:uri="http://www.w3.org/XML/1998/namespace"/>
    <ds:schemaRef ds:uri="71af3243-3dd4-4a8d-8c0d-dd76da1f02a5"/>
    <ds:schemaRef ds:uri="http://schemas.openxmlformats.org/package/2006/metadata/core-properties"/>
    <ds:schemaRef ds:uri="http://purl.org/dc/terms/"/>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{2D9DAD15-DB90-4332-9812-1A8A7835FAA0}tf22712842_win32</Template>
  <TotalTime>0</TotalTime>
  <Words>2210</Words>
  <Application>Microsoft Office PowerPoint</Application>
  <PresentationFormat>Breitbild</PresentationFormat>
  <Paragraphs>309</Paragraphs>
  <Slides>27</Slides>
  <Notes>14</Notes>
  <HiddenSlides>5</HiddenSlides>
  <MMClips>0</MMClips>
  <ScaleCrop>false</ScaleCrop>
  <HeadingPairs>
    <vt:vector size="8" baseType="variant">
      <vt:variant>
        <vt:lpstr>Verwendete Schriftarten</vt:lpstr>
      </vt:variant>
      <vt:variant>
        <vt:i4>10</vt:i4>
      </vt:variant>
      <vt:variant>
        <vt:lpstr>Design</vt:lpstr>
      </vt:variant>
      <vt:variant>
        <vt:i4>2</vt:i4>
      </vt:variant>
      <vt:variant>
        <vt:lpstr>Eingebettete OLE-Server</vt:lpstr>
      </vt:variant>
      <vt:variant>
        <vt:i4>2</vt:i4>
      </vt:variant>
      <vt:variant>
        <vt:lpstr>Folientitel</vt:lpstr>
      </vt:variant>
      <vt:variant>
        <vt:i4>27</vt:i4>
      </vt:variant>
    </vt:vector>
  </HeadingPairs>
  <TitlesOfParts>
    <vt:vector size="41" baseType="lpstr">
      <vt:lpstr>-apple-system</vt:lpstr>
      <vt:lpstr>Arial</vt:lpstr>
      <vt:lpstr>Bookman Old Style</vt:lpstr>
      <vt:lpstr>Calibri</vt:lpstr>
      <vt:lpstr>Calibri,Sans-Serif</vt:lpstr>
      <vt:lpstr>Franklin Gothic Book</vt:lpstr>
      <vt:lpstr>Lucida Sans Unicode</vt:lpstr>
      <vt:lpstr>Open Sans</vt:lpstr>
      <vt:lpstr>Proxima Nova</vt:lpstr>
      <vt:lpstr>PT Sans</vt:lpstr>
      <vt:lpstr>1_RetrospectVTI</vt:lpstr>
      <vt:lpstr>1_RetrospectVTI</vt:lpstr>
      <vt:lpstr>think-cell Folie</vt:lpstr>
      <vt:lpstr>Worksheet</vt:lpstr>
      <vt:lpstr>Introduction to Data Science  -  Team 1 Life as a winemaker</vt:lpstr>
      <vt:lpstr>We are a winemaker and want to improve our business with a new wine recommender app</vt:lpstr>
      <vt:lpstr>To understand how the rating works, we need to make a digression into wine rating.</vt:lpstr>
      <vt:lpstr>Wine is more than chemistry</vt:lpstr>
      <vt:lpstr>Climate has a big impact on wine quality</vt:lpstr>
      <vt:lpstr>About the taste of wine and grapes</vt:lpstr>
      <vt:lpstr>First step: Get the data</vt:lpstr>
      <vt:lpstr>EDA | Descriptive Statistics</vt:lpstr>
      <vt:lpstr>EDA |Scatter Matrix</vt:lpstr>
      <vt:lpstr>EDA | Distribution wine regions</vt:lpstr>
      <vt:lpstr>EDA | Distribution varieties </vt:lpstr>
      <vt:lpstr>EDA | Wine descriptions</vt:lpstr>
      <vt:lpstr>Conversions and Transformation</vt:lpstr>
      <vt:lpstr>Data Quality </vt:lpstr>
      <vt:lpstr>Brief Summary of Use Cases</vt:lpstr>
      <vt:lpstr>Use Case 1: Linear Regression Analysis</vt:lpstr>
      <vt:lpstr>Use Case 1: Linear Regression Analysis</vt:lpstr>
      <vt:lpstr>Use Case 2:  Content-Based Recommendation Engine</vt:lpstr>
      <vt:lpstr>Use Case 2:  Content-Based Recommendation Engine</vt:lpstr>
      <vt:lpstr>Use Case 3: Clustering</vt:lpstr>
      <vt:lpstr>Use Case 3: Clustering</vt:lpstr>
      <vt:lpstr>PowerPoint-Präsentation</vt:lpstr>
      <vt:lpstr>Use Case 1: Linear Regression Analysis</vt:lpstr>
      <vt:lpstr>Use Case 2:  Content-Based Recommendation Engine</vt:lpstr>
      <vt:lpstr>Use Case 3: Clustering</vt:lpstr>
      <vt:lpstr>EDA | Backup</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Lorem Ipsum</dc:title>
  <dc:creator>Zaiser, Lukas</dc:creator>
  <cp:lastModifiedBy>Lukas Zaiser</cp:lastModifiedBy>
  <cp:revision>3</cp:revision>
  <dcterms:created xsi:type="dcterms:W3CDTF">2023-02-07T17:12:30Z</dcterms:created>
  <dcterms:modified xsi:type="dcterms:W3CDTF">2023-03-17T17:59:35Z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